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9"/>
  </p:notesMasterIdLst>
  <p:sldIdLst>
    <p:sldId id="263" r:id="rId5"/>
    <p:sldId id="264" r:id="rId6"/>
    <p:sldId id="270" r:id="rId7"/>
    <p:sldId id="269" r:id="rId8"/>
    <p:sldId id="265" r:id="rId9"/>
    <p:sldId id="272" r:id="rId10"/>
    <p:sldId id="278" r:id="rId11"/>
    <p:sldId id="271" r:id="rId12"/>
    <p:sldId id="273" r:id="rId13"/>
    <p:sldId id="274" r:id="rId14"/>
    <p:sldId id="275" r:id="rId15"/>
    <p:sldId id="277" r:id="rId16"/>
    <p:sldId id="276" r:id="rId17"/>
    <p:sldId id="268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FFB0D-F6DE-4411-8971-0B600A58BFD9}" v="1" dt="2026-03-20T15:02:47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0024" autoAdjust="0"/>
  </p:normalViewPr>
  <p:slideViewPr>
    <p:cSldViewPr snapToGrid="0" showGuides="1">
      <p:cViewPr varScale="1">
        <p:scale>
          <a:sx n="79" d="100"/>
          <a:sy n="79" d="100"/>
        </p:scale>
        <p:origin x="18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814A-0C58-4AED-B772-E74CD64B33B0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10B6C-5F00-4DFF-B648-B7954D6EF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2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10B6C-5F00-4DFF-B648-B7954D6EFF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lump sum is transferred only after approval of the final report.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10B6C-5F00-4DFF-B648-B7954D6EFF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891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12452772-E7FE-F7D1-85C7-88645A807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778"/>
            <a:ext cx="542887" cy="538065"/>
          </a:xfrm>
          <a:prstGeom prst="rect">
            <a:avLst/>
          </a:prstGeom>
        </p:spPr>
      </p:pic>
      <p:sp>
        <p:nvSpPr>
          <p:cNvPr id="16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0A50ECF4-DEC7-85F8-8044-1900E89952AF}"/>
              </a:ext>
            </a:extLst>
          </p:cNvPr>
          <p:cNvSpPr/>
          <p:nvPr userDrawn="1"/>
        </p:nvSpPr>
        <p:spPr>
          <a:xfrm>
            <a:off x="4563183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Freeform 6" descr="Paveikslėlis, kuriame yra Šriftas, simbolis, Grafika, ekrano kopija  Dirbtinio intelekto sugeneruotas turinys gali būti neteisingas.">
            <a:extLst>
              <a:ext uri="{FF2B5EF4-FFF2-40B4-BE49-F238E27FC236}">
                <a16:creationId xmlns:a16="http://schemas.microsoft.com/office/drawing/2014/main" id="{E7B35A0C-281B-236A-A133-E0D2903F8EB8}"/>
              </a:ext>
            </a:extLst>
          </p:cNvPr>
          <p:cNvSpPr/>
          <p:nvPr userDrawn="1"/>
        </p:nvSpPr>
        <p:spPr>
          <a:xfrm>
            <a:off x="908582" y="1349696"/>
            <a:ext cx="7641058" cy="1560003"/>
          </a:xfrm>
          <a:custGeom>
            <a:avLst/>
            <a:gdLst/>
            <a:ahLst/>
            <a:cxnLst/>
            <a:rect l="l" t="t" r="r" b="b"/>
            <a:pathLst>
              <a:path w="11915650" h="2432706">
                <a:moveTo>
                  <a:pt x="0" y="0"/>
                </a:moveTo>
                <a:lnTo>
                  <a:pt x="11915649" y="0"/>
                </a:lnTo>
                <a:lnTo>
                  <a:pt x="11915649" y="2432705"/>
                </a:lnTo>
                <a:lnTo>
                  <a:pt x="0" y="2432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90FF350-A8EE-C7AF-0481-D88942239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18055" y="6103430"/>
            <a:ext cx="2216150" cy="3862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Partner logo</a:t>
            </a:r>
            <a:endParaRPr lang="en-GB" dirty="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C107FD06-4F3C-98AB-E7DD-712E39B3BFF9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A6960-8321-A698-5F54-1F3139D7E543}"/>
              </a:ext>
            </a:extLst>
          </p:cNvPr>
          <p:cNvSpPr txBox="1"/>
          <p:nvPr userDrawn="1"/>
        </p:nvSpPr>
        <p:spPr>
          <a:xfrm>
            <a:off x="798233" y="3251074"/>
            <a:ext cx="6372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</a:rPr>
              <a:t>Higher Education for Resilience-Oriented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1"/>
                </a:solidFill>
              </a:rPr>
              <a:t>Empowered Societies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71142452-B93A-E945-2F7B-A603B7662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>
            <a:off x="10083800" y="516874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8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0A79314D-E427-5F68-F91A-C7B9977BDE26}"/>
              </a:ext>
            </a:extLst>
          </p:cNvPr>
          <p:cNvSpPr/>
          <p:nvPr userDrawn="1"/>
        </p:nvSpPr>
        <p:spPr>
          <a:xfrm>
            <a:off x="9922595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966E8F98-6006-168C-14AD-5B2341D58E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92" y="6022090"/>
            <a:ext cx="542887" cy="538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0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099B0D9-5648-68A5-08AA-6AAF92EE4C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 flipH="1">
            <a:off x="-33868" y="5130675"/>
            <a:ext cx="2226735" cy="17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1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0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550" y="368300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47548" y="1341437"/>
            <a:ext cx="8136465" cy="4551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70BE804E-F01C-853F-0807-9280763A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4D5DCD48-A67B-1754-8B5E-A13DBC05248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4DA0D6-90B4-BBD9-8E06-BF1C5E15A0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368300"/>
            <a:ext cx="2419350" cy="973138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1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  <a:lvl3pPr marL="914400" indent="0">
              <a:buNone/>
              <a:defRPr sz="6000">
                <a:solidFill>
                  <a:schemeClr val="bg1"/>
                </a:solidFill>
              </a:defRPr>
            </a:lvl3pPr>
            <a:lvl4pPr marL="1371600" indent="0">
              <a:buNone/>
              <a:defRPr sz="6000">
                <a:solidFill>
                  <a:schemeClr val="bg1"/>
                </a:solidFill>
              </a:defRPr>
            </a:lvl4pPr>
            <a:lvl5pPr marL="18288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57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/>
        </p:nvSpPr>
        <p:spPr>
          <a:xfrm>
            <a:off x="0" y="4893732"/>
            <a:ext cx="12192000" cy="1964251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rgbClr val="007C70"/>
          </a:solidFill>
        </p:spPr>
        <p:txBody>
          <a:bodyPr/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/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07986" y="1341439"/>
            <a:ext cx="11376025" cy="3183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E5FAFB3C-5905-DF24-CDCB-923C70EE40C3}"/>
              </a:ext>
            </a:extLst>
          </p:cNvPr>
          <p:cNvSpPr/>
          <p:nvPr userDrawn="1"/>
        </p:nvSpPr>
        <p:spPr>
          <a:xfrm>
            <a:off x="981766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809A9E-48CA-5A6A-9EA2-8DB8A07FD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" y="6022090"/>
            <a:ext cx="542887" cy="5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8957733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rgbClr val="007C70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8"/>
            <a:ext cx="8136465" cy="5148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E5FAFB3C-5905-DF24-CDCB-923C70EE40C3}"/>
              </a:ext>
            </a:extLst>
          </p:cNvPr>
          <p:cNvSpPr/>
          <p:nvPr userDrawn="1"/>
        </p:nvSpPr>
        <p:spPr>
          <a:xfrm>
            <a:off x="9922595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809A9E-48CA-5A6A-9EA2-8DB8A07FD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92" y="6022090"/>
            <a:ext cx="542887" cy="5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0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550" y="368300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47548" y="1341437"/>
            <a:ext cx="8136465" cy="4551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70BE804E-F01C-853F-0807-9280763A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4D5DCD48-A67B-1754-8B5E-A13DBC05248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A7A70-78BF-6AE7-41BA-34CFA2FC3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368300"/>
            <a:ext cx="2419350" cy="973138"/>
          </a:xfr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tx2"/>
                </a:solidFill>
              </a:defRPr>
            </a:lvl1pPr>
            <a:lvl2pPr marL="457200" indent="0">
              <a:buNone/>
              <a:defRPr sz="6000">
                <a:solidFill>
                  <a:schemeClr val="bg1"/>
                </a:solidFill>
              </a:defRPr>
            </a:lvl2pPr>
            <a:lvl3pPr marL="914400" indent="0">
              <a:buNone/>
              <a:defRPr sz="6000">
                <a:solidFill>
                  <a:schemeClr val="bg1"/>
                </a:solidFill>
              </a:defRPr>
            </a:lvl3pPr>
            <a:lvl4pPr marL="1371600" indent="0">
              <a:buNone/>
              <a:defRPr sz="6000">
                <a:solidFill>
                  <a:schemeClr val="bg1"/>
                </a:solidFill>
              </a:defRPr>
            </a:lvl4pPr>
            <a:lvl5pPr marL="18288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08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id="{5D3225E0-9CC8-2740-64D6-08195EE0225B}"/>
              </a:ext>
            </a:extLst>
          </p:cNvPr>
          <p:cNvSpPr/>
          <p:nvPr/>
        </p:nvSpPr>
        <p:spPr>
          <a:xfrm>
            <a:off x="0" y="4893732"/>
            <a:ext cx="12192000" cy="1964251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07988" y="368300"/>
            <a:ext cx="11376026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07986" y="1341438"/>
            <a:ext cx="11376027" cy="3184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70BE804E-F01C-853F-0807-9280763A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4D5DCD48-A67B-1754-8B5E-A13DBC05248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14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DD3975EA-B966-16C5-49FC-23BB4CFA0136}"/>
              </a:ext>
            </a:extLst>
          </p:cNvPr>
          <p:cNvSpPr/>
          <p:nvPr userDrawn="1"/>
        </p:nvSpPr>
        <p:spPr>
          <a:xfrm>
            <a:off x="8957733" y="57"/>
            <a:ext cx="3234267" cy="6857943"/>
          </a:xfrm>
          <a:custGeom>
            <a:avLst/>
            <a:gdLst/>
            <a:ahLst/>
            <a:cxnLst/>
            <a:rect l="l" t="t" r="r" b="b"/>
            <a:pathLst>
              <a:path w="24384000" h="4391660">
                <a:moveTo>
                  <a:pt x="0" y="0"/>
                </a:moveTo>
                <a:lnTo>
                  <a:pt x="24384000" y="0"/>
                </a:lnTo>
                <a:lnTo>
                  <a:pt x="24384000" y="4391660"/>
                </a:lnTo>
                <a:lnTo>
                  <a:pt x="0" y="439166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8"/>
            <a:ext cx="8136465" cy="51481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91872DDA-D461-EB36-5CE5-A9892775C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8CB9C7AE-0104-C424-581D-BC18F14DF9B8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87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AC8B-1805-8092-10ED-C0CE6D9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9" y="368300"/>
            <a:ext cx="3932237" cy="97313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666BC-3FBF-49D8-0AB7-E7C813CFD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2200" y="0"/>
            <a:ext cx="72898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91B0F-1607-B722-4C04-907E6A984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820333"/>
            <a:ext cx="3939118" cy="3937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EA9-8769-7B5A-DB88-7DAC6ADA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D7F7EF1E-55D2-BC1D-12FD-E43E31B9C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641B870C-4925-3AC2-259D-624D7DC532C3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259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AC8B-1805-8092-10ED-C0CE6D9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9" y="368300"/>
            <a:ext cx="11369144" cy="97313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91B0F-1607-B722-4C04-907E6A984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988" y="1341438"/>
            <a:ext cx="3939118" cy="441589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EA9-8769-7B5A-DB88-7DAC6ADA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D7F7EF1E-55D2-BC1D-12FD-E43E31B9C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641B870C-4925-3AC2-259D-624D7DC532C3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DF393-DE0B-F7E8-800C-A2944E7954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0" y="1341438"/>
            <a:ext cx="6900863" cy="4416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6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2AED-12B2-77C2-4938-AD5F9A31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5125"/>
            <a:ext cx="11376025" cy="9763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8B68F-423E-F5E0-0D90-371D1479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457" y="1350954"/>
            <a:ext cx="54340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B0C26-5450-2828-3762-7C2D29E5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57" y="2174866"/>
            <a:ext cx="543401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A9F06-9936-05D0-C3AE-0A0AE48E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C031B06A-4AA1-DEA9-B6DE-806ED9F67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11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BA6FB4FA-AD8F-42E7-0519-F35DA966CB45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74CCFF-60E7-63F5-05CA-5D4BA5F8677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1535" y="1341438"/>
            <a:ext cx="54340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AB69EB3-A62C-63FF-C390-CCCA5818E8F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1535" y="2165350"/>
            <a:ext cx="543401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2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4127FE17-CE49-3082-241E-0567AE5AA957}"/>
              </a:ext>
            </a:extLst>
          </p:cNvPr>
          <p:cNvSpPr/>
          <p:nvPr userDrawn="1"/>
        </p:nvSpPr>
        <p:spPr>
          <a:xfrm>
            <a:off x="908582" y="1341438"/>
            <a:ext cx="7641058" cy="1556866"/>
          </a:xfrm>
          <a:custGeom>
            <a:avLst/>
            <a:gdLst/>
            <a:ahLst/>
            <a:cxnLst/>
            <a:rect l="l" t="t" r="r" b="b"/>
            <a:pathLst>
              <a:path w="11915650" h="2427814">
                <a:moveTo>
                  <a:pt x="0" y="0"/>
                </a:moveTo>
                <a:lnTo>
                  <a:pt x="11915649" y="0"/>
                </a:lnTo>
                <a:lnTo>
                  <a:pt x="11915649" y="2427813"/>
                </a:lnTo>
                <a:lnTo>
                  <a:pt x="0" y="2427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19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B7020499-25A6-9A5D-A182-CDE6494E0F9B}"/>
              </a:ext>
            </a:extLst>
          </p:cNvPr>
          <p:cNvSpPr/>
          <p:nvPr userDrawn="1"/>
        </p:nvSpPr>
        <p:spPr>
          <a:xfrm>
            <a:off x="4563183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2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AC132C-3A70-45E4-7DA1-E8DFB57C62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090"/>
            <a:ext cx="542887" cy="538753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7C2909F7-759C-7BA5-2756-5C5AF945A3F2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A65436-7239-C654-698D-4AD2AB0AF6E1}"/>
              </a:ext>
            </a:extLst>
          </p:cNvPr>
          <p:cNvSpPr txBox="1"/>
          <p:nvPr userDrawn="1"/>
        </p:nvSpPr>
        <p:spPr>
          <a:xfrm>
            <a:off x="798233" y="3251074"/>
            <a:ext cx="6372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Higher Education for Resilience-Oriented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Empowered Societies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5C5FB12A-1371-B33E-9BF6-746D85CA4B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>
            <a:off x="10007598" y="5117502"/>
            <a:ext cx="2226735" cy="1782830"/>
          </a:xfrm>
          <a:prstGeom prst="rect">
            <a:avLst/>
          </a:prstGeom>
        </p:spPr>
      </p:pic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78413DF-A8E2-83D9-6A7A-177707F6FF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18055" y="6103430"/>
            <a:ext cx="2216150" cy="3862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Partner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19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D410-EC0F-72E4-74FE-B76C802D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90BEB-F479-EE03-4DF1-6B8687E1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96A6-0C61-4ABA-99CB-1A722C0D590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BCB6FB6A-2DFD-C33B-869E-4B01615D0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8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37F3885-5B01-94B0-FBDE-01BDB47B2EB1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99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1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12452772-E7FE-F7D1-85C7-88645A807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778"/>
            <a:ext cx="542887" cy="538065"/>
          </a:xfrm>
          <a:prstGeom prst="rect">
            <a:avLst/>
          </a:prstGeom>
        </p:spPr>
      </p:pic>
      <p:sp>
        <p:nvSpPr>
          <p:cNvPr id="16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0A50ECF4-DEC7-85F8-8044-1900E89952AF}"/>
              </a:ext>
            </a:extLst>
          </p:cNvPr>
          <p:cNvSpPr/>
          <p:nvPr userDrawn="1"/>
        </p:nvSpPr>
        <p:spPr>
          <a:xfrm>
            <a:off x="4563183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A2FD161-21CD-C65B-0509-2E42A3B41622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pic>
        <p:nvPicPr>
          <p:cNvPr id="3" name="Billede 8">
            <a:extLst>
              <a:ext uri="{FF2B5EF4-FFF2-40B4-BE49-F238E27FC236}">
                <a16:creationId xmlns:a16="http://schemas.microsoft.com/office/drawing/2014/main" id="{7D6C3CBF-1089-047C-EA9D-6CF7D3098B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594" y="101270"/>
            <a:ext cx="3488430" cy="17790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ADCA60-46CD-6F1C-4F47-906B28C5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2299764"/>
            <a:ext cx="10909300" cy="97313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green and white logo&#10;&#10;AI-generated content may be incorrect.">
            <a:extLst>
              <a:ext uri="{FF2B5EF4-FFF2-40B4-BE49-F238E27FC236}">
                <a16:creationId xmlns:a16="http://schemas.microsoft.com/office/drawing/2014/main" id="{DD64BF07-65F1-A856-774B-CACC61CD6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>
            <a:off x="10083800" y="516874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B7020499-25A6-9A5D-A182-CDE6494E0F9B}"/>
              </a:ext>
            </a:extLst>
          </p:cNvPr>
          <p:cNvSpPr/>
          <p:nvPr userDrawn="1"/>
        </p:nvSpPr>
        <p:spPr>
          <a:xfrm>
            <a:off x="4563183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21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D4AC132C-3A70-45E4-7DA1-E8DFB57C62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" y="6022090"/>
            <a:ext cx="542887" cy="538753"/>
          </a:xfrm>
          <a:prstGeom prst="rect">
            <a:avLst/>
          </a:prstGeom>
        </p:spPr>
      </p:pic>
      <p:pic>
        <p:nvPicPr>
          <p:cNvPr id="2" name="Billede 11" descr="Et billede, der indeholder tekst, Font/skrifttype, Grafik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9625422D-782F-DD8F-E4F7-84C700E7B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5" y="104530"/>
            <a:ext cx="3488431" cy="17790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B49B49-32C7-C188-8162-75A309C9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2299764"/>
            <a:ext cx="10909300" cy="97313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3088F36-FC6E-295E-19DE-A2BDCB56D81A}"/>
              </a:ext>
            </a:extLst>
          </p:cNvPr>
          <p:cNvSpPr txBox="1"/>
          <p:nvPr userDrawn="1"/>
        </p:nvSpPr>
        <p:spPr>
          <a:xfrm>
            <a:off x="1387801" y="6113628"/>
            <a:ext cx="4959793" cy="37607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Knowledge is power.</a:t>
            </a:r>
          </a:p>
          <a:p>
            <a:pPr algn="l">
              <a:lnSpc>
                <a:spcPts val="1200"/>
              </a:lnSpc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Resilience and innovation are superpowers.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27DA8CC-F17D-BDBC-7DE6-54B5F483D8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>
            <a:off x="10041466" y="5134436"/>
            <a:ext cx="2226735" cy="17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7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/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40"/>
            <a:ext cx="11376025" cy="468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EDD68699-0C27-E896-28F3-88E24163E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0BF3AAD-BC55-4FC4-5107-F69372CA9122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ECF4F264-DAA8-55A7-9E31-E9925499F4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>
            <a:off x="10083800" y="516874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EDD68699-0C27-E896-28F3-88E24163E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0BF3AAD-BC55-4FC4-5107-F69372CA9122}"/>
              </a:ext>
            </a:extLst>
          </p:cNvPr>
          <p:cNvSpPr/>
          <p:nvPr userDrawn="1"/>
        </p:nvSpPr>
        <p:spPr>
          <a:xfrm>
            <a:off x="981775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EB71658C-33A9-1311-2DE8-010F4A1AF1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 rot="10800000" flipH="1">
            <a:off x="10083801" y="-6691"/>
            <a:ext cx="2108199" cy="1689255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4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/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8"/>
            <a:ext cx="11376025" cy="46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Billede 11" descr="Et billede, der indeholder symbol, logo, Font/skrifttype, Grafik&#10;&#10;Indhold genereret af kunstig intelligens kan være forkert.">
            <a:extLst>
              <a:ext uri="{FF2B5EF4-FFF2-40B4-BE49-F238E27FC236}">
                <a16:creationId xmlns:a16="http://schemas.microsoft.com/office/drawing/2014/main" id="{EDD68699-0C27-E896-28F3-88E24163E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61" y="6022778"/>
            <a:ext cx="542887" cy="538065"/>
          </a:xfrm>
          <a:prstGeom prst="rect">
            <a:avLst/>
          </a:prstGeom>
        </p:spPr>
      </p:pic>
      <p:sp>
        <p:nvSpPr>
          <p:cNvPr id="9" name="Freeform 12" descr="Paveikslėlis, kuriame yra Šriftas, Grafika, ekrano kopija, Elektrinė mėlyna spalva  Dirbtinio intelekto sugeneruotas turinys gali būti neteisingas.">
            <a:extLst>
              <a:ext uri="{FF2B5EF4-FFF2-40B4-BE49-F238E27FC236}">
                <a16:creationId xmlns:a16="http://schemas.microsoft.com/office/drawing/2014/main" id="{F0BF3AAD-BC55-4FC4-5107-F69372CA9122}"/>
              </a:ext>
            </a:extLst>
          </p:cNvPr>
          <p:cNvSpPr/>
          <p:nvPr userDrawn="1"/>
        </p:nvSpPr>
        <p:spPr>
          <a:xfrm>
            <a:off x="9931069" y="6113628"/>
            <a:ext cx="1853193" cy="376072"/>
          </a:xfrm>
          <a:custGeom>
            <a:avLst/>
            <a:gdLst/>
            <a:ahLst/>
            <a:cxnLst/>
            <a:rect l="l" t="t" r="r" b="b"/>
            <a:pathLst>
              <a:path w="3375881" h="685074">
                <a:moveTo>
                  <a:pt x="0" y="0"/>
                </a:moveTo>
                <a:lnTo>
                  <a:pt x="3375881" y="0"/>
                </a:lnTo>
                <a:lnTo>
                  <a:pt x="3375881" y="685074"/>
                </a:lnTo>
                <a:lnTo>
                  <a:pt x="0" y="685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4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14E88D25-A7DA-E868-42CC-6C460ABFC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26360" r="21477" b="26875"/>
          <a:stretch/>
        </p:blipFill>
        <p:spPr>
          <a:xfrm flipH="1">
            <a:off x="0" y="5195084"/>
            <a:ext cx="2108199" cy="1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0A79314D-E427-5F68-F91A-C7B9977BDE26}"/>
              </a:ext>
            </a:extLst>
          </p:cNvPr>
          <p:cNvSpPr/>
          <p:nvPr userDrawn="1"/>
        </p:nvSpPr>
        <p:spPr>
          <a:xfrm>
            <a:off x="981766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966E8F98-6006-168C-14AD-5B2341D58E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" y="6022090"/>
            <a:ext cx="542887" cy="538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0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6C59847-5ABB-37B1-A798-54066ACA56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>
            <a:off x="10041466" y="5134436"/>
            <a:ext cx="2226735" cy="17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9D78A05-BF3C-0F09-3DE3-7584FD6A3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5526" r="19563" b="25270"/>
          <a:stretch/>
        </p:blipFill>
        <p:spPr>
          <a:xfrm flipV="1">
            <a:off x="10024533" y="-45012"/>
            <a:ext cx="2226735" cy="1782830"/>
          </a:xfrm>
          <a:prstGeom prst="rect">
            <a:avLst/>
          </a:prstGeom>
        </p:spPr>
      </p:pic>
      <p:sp>
        <p:nvSpPr>
          <p:cNvPr id="4" name="Freeform 11" descr="Paveikslėlis, kuriame yra tekstas, Šriftas, Grafika, baltas  Dirbtinio intelekto sugeneruotas turinys gali būti neteisingas.">
            <a:extLst>
              <a:ext uri="{FF2B5EF4-FFF2-40B4-BE49-F238E27FC236}">
                <a16:creationId xmlns:a16="http://schemas.microsoft.com/office/drawing/2014/main" id="{0A79314D-E427-5F68-F91A-C7B9977BDE26}"/>
              </a:ext>
            </a:extLst>
          </p:cNvPr>
          <p:cNvSpPr/>
          <p:nvPr userDrawn="1"/>
        </p:nvSpPr>
        <p:spPr>
          <a:xfrm>
            <a:off x="981766" y="6113628"/>
            <a:ext cx="1856123" cy="375996"/>
          </a:xfrm>
          <a:custGeom>
            <a:avLst/>
            <a:gdLst/>
            <a:ahLst/>
            <a:cxnLst/>
            <a:rect l="l" t="t" r="r" b="b"/>
            <a:pathLst>
              <a:path w="3371068" h="682880">
                <a:moveTo>
                  <a:pt x="0" y="0"/>
                </a:moveTo>
                <a:lnTo>
                  <a:pt x="3371068" y="0"/>
                </a:lnTo>
                <a:lnTo>
                  <a:pt x="3371068" y="682881"/>
                </a:lnTo>
                <a:lnTo>
                  <a:pt x="0" y="68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6" name="Billede 37" descr="Et billede, der indeholder symbol, logo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966E8F98-6006-168C-14AD-5B2341D58E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" y="6022090"/>
            <a:ext cx="542887" cy="538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B9C6-8AE6-E592-728C-AF9DA205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2008E2-010A-F087-1809-9C92710FB3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986" y="1341439"/>
            <a:ext cx="11376025" cy="4680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1BDE3E-1482-149E-77CD-D56595732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96133" y="368300"/>
            <a:ext cx="3878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1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883D9-C72A-AAC5-4A61-A003625A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68301"/>
            <a:ext cx="11376025" cy="973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0E539-2252-4D3D-4E87-32C4773A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6" y="1341439"/>
            <a:ext cx="11376025" cy="514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2CB0-4AA8-2057-8FE2-C91B34A38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368300"/>
            <a:ext cx="430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B4896A6-0C61-4ABA-99CB-1A722C0D59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4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66" r:id="rId3"/>
    <p:sldLayoutId id="2147483665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7" r:id="rId11"/>
    <p:sldLayoutId id="2147483672" r:id="rId12"/>
    <p:sldLayoutId id="2147483676" r:id="rId13"/>
    <p:sldLayoutId id="2147483674" r:id="rId14"/>
    <p:sldLayoutId id="2147483675" r:id="rId15"/>
    <p:sldLayoutId id="2147483673" r:id="rId16"/>
    <p:sldLayoutId id="2147483659" r:id="rId17"/>
    <p:sldLayoutId id="2147483678" r:id="rId18"/>
    <p:sldLayoutId id="2147483655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kris.vancluysen@thomasmore.be" TargetMode="External"/><Relationship Id="rId3" Type="http://schemas.openxmlformats.org/officeDocument/2006/relationships/hyperlink" Target="mailto:magnus.jonsson@hh.se" TargetMode="External"/><Relationship Id="rId7" Type="http://schemas.openxmlformats.org/officeDocument/2006/relationships/hyperlink" Target="mailto:christian.schopf@th-deg.de" TargetMode="External"/><Relationship Id="rId2" Type="http://schemas.openxmlformats.org/officeDocument/2006/relationships/hyperlink" Target="mailto:b.ouwehand@fontys.n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nne-maria.makela@seamk.fi" TargetMode="External"/><Relationship Id="rId5" Type="http://schemas.openxmlformats.org/officeDocument/2006/relationships/hyperlink" Target="mailto:petra.coufalova@mendelu.cz" TargetMode="External"/><Relationship Id="rId10" Type="http://schemas.openxmlformats.org/officeDocument/2006/relationships/hyperlink" Target="mailto:a.katunian@viko.lt" TargetMode="External"/><Relationship Id="rId4" Type="http://schemas.openxmlformats.org/officeDocument/2006/relationships/hyperlink" Target="mailto:j.caeiro@ipbeja.pt" TargetMode="External"/><Relationship Id="rId9" Type="http://schemas.openxmlformats.org/officeDocument/2006/relationships/hyperlink" Target="mailto:sud@ucn.d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19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1593-9A78-70D5-C19E-86E0E705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C75C79C-BDC4-6ED0-EB90-D409D238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&amp; selection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CECB4F7-8F8A-A9A3-9EE6-32CBDFACE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7"/>
            <a:ext cx="8394568" cy="3552020"/>
          </a:xfrm>
        </p:spPr>
        <p:txBody>
          <a:bodyPr>
            <a:normAutofit fontScale="92500" lnSpcReduction="10000"/>
          </a:bodyPr>
          <a:lstStyle/>
          <a:p>
            <a:r>
              <a:rPr lang="nl-BE" dirty="0" err="1"/>
              <a:t>Two-step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err="1"/>
              <a:t>Institutional</a:t>
            </a:r>
            <a:r>
              <a:rPr lang="nl-BE" dirty="0"/>
              <a:t> pre-</a:t>
            </a:r>
            <a:r>
              <a:rPr lang="nl-BE" dirty="0" err="1"/>
              <a:t>selection</a:t>
            </a:r>
            <a:endParaRPr lang="nl-BE" dirty="0"/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Alliance-level </a:t>
            </a:r>
            <a:r>
              <a:rPr lang="nl-BE" dirty="0" err="1"/>
              <a:t>evaluation</a:t>
            </a:r>
            <a:r>
              <a:rPr lang="nl-BE" dirty="0"/>
              <a:t> 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Criteria</a:t>
            </a:r>
          </a:p>
          <a:p>
            <a:pPr lvl="1"/>
            <a:r>
              <a:rPr lang="nl-BE" dirty="0" err="1"/>
              <a:t>Alignment</a:t>
            </a:r>
            <a:endParaRPr lang="nl-BE" dirty="0"/>
          </a:p>
          <a:p>
            <a:pPr lvl="1"/>
            <a:r>
              <a:rPr lang="nl-BE" dirty="0"/>
              <a:t>Innovation</a:t>
            </a:r>
          </a:p>
          <a:p>
            <a:pPr lvl="1"/>
            <a:r>
              <a:rPr lang="nl-BE" dirty="0"/>
              <a:t>Impact</a:t>
            </a:r>
          </a:p>
          <a:p>
            <a:pPr lvl="1"/>
            <a:r>
              <a:rPr lang="nl-BE" dirty="0"/>
              <a:t>Stakeholders</a:t>
            </a:r>
          </a:p>
          <a:p>
            <a:pPr lvl="1"/>
            <a:r>
              <a:rPr lang="nl-BE" dirty="0"/>
              <a:t>Expansion </a:t>
            </a:r>
            <a:r>
              <a:rPr lang="nl-BE" dirty="0" err="1"/>
              <a:t>potential</a:t>
            </a:r>
            <a:endParaRPr lang="nl-BE" dirty="0"/>
          </a:p>
          <a:p>
            <a:pPr lvl="1"/>
            <a:r>
              <a:rPr lang="nl-BE" dirty="0" err="1"/>
              <a:t>Feasibility</a:t>
            </a:r>
            <a:r>
              <a:rPr lang="nl-BE" dirty="0"/>
              <a:t> &amp; </a:t>
            </a:r>
            <a:r>
              <a:rPr lang="nl-BE" dirty="0" err="1"/>
              <a:t>value</a:t>
            </a:r>
            <a:r>
              <a:rPr lang="nl-BE" dirty="0"/>
              <a:t> for money</a:t>
            </a:r>
          </a:p>
          <a:p>
            <a:pPr lvl="1"/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DE9491D-9392-E595-CF80-D35D48B0C575}"/>
              </a:ext>
            </a:extLst>
          </p:cNvPr>
          <p:cNvSpPr txBox="1"/>
          <p:nvPr/>
        </p:nvSpPr>
        <p:spPr>
          <a:xfrm>
            <a:off x="1163243" y="5136117"/>
            <a:ext cx="1940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9 projects selected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8085EA8-AA44-A66B-333C-7FB635C1DACD}"/>
              </a:ext>
            </a:extLst>
          </p:cNvPr>
          <p:cNvSpPr/>
          <p:nvPr/>
        </p:nvSpPr>
        <p:spPr>
          <a:xfrm>
            <a:off x="9184164" y="3751664"/>
            <a:ext cx="2198104" cy="13226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79FB39-45A9-E3B9-436D-564C3B1DC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20949" b="156"/>
          <a:stretch>
            <a:fillRect/>
          </a:stretch>
        </p:blipFill>
        <p:spPr bwMode="auto">
          <a:xfrm>
            <a:off x="8996218" y="590668"/>
            <a:ext cx="2198104" cy="20851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AB5B7E3-FF63-8D07-9482-948506CE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r="21526"/>
          <a:stretch>
            <a:fillRect/>
          </a:stretch>
        </p:blipFill>
        <p:spPr bwMode="auto">
          <a:xfrm>
            <a:off x="6363854" y="1818289"/>
            <a:ext cx="2198105" cy="20851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2D6D357-B69D-F2DA-C1C6-99232E31C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r="9094"/>
          <a:stretch>
            <a:fillRect/>
          </a:stretch>
        </p:blipFill>
        <p:spPr bwMode="auto">
          <a:xfrm>
            <a:off x="8996217" y="3106336"/>
            <a:ext cx="2198106" cy="20898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1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16DB9-5449-40D9-9FEA-E7CD1C44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4D0FD4C-F551-B316-39ED-5C9FEA8E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3FF1897-33ED-1663-31E5-9DF6047432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7"/>
            <a:ext cx="8394568" cy="3552020"/>
          </a:xfrm>
        </p:spPr>
        <p:txBody>
          <a:bodyPr>
            <a:normAutofit/>
          </a:bodyPr>
          <a:lstStyle/>
          <a:p>
            <a:r>
              <a:rPr lang="nl-BE" dirty="0"/>
              <a:t>Brief </a:t>
            </a:r>
            <a:r>
              <a:rPr lang="nl-BE" dirty="0" err="1"/>
              <a:t>final</a:t>
            </a:r>
            <a:r>
              <a:rPr lang="nl-BE" dirty="0"/>
              <a:t> report</a:t>
            </a:r>
          </a:p>
          <a:p>
            <a:r>
              <a:rPr lang="nl-BE" dirty="0"/>
              <a:t>Summary of </a:t>
            </a:r>
            <a:r>
              <a:rPr lang="nl-BE" dirty="0" err="1"/>
              <a:t>activities</a:t>
            </a:r>
            <a:r>
              <a:rPr lang="nl-BE" dirty="0"/>
              <a:t> </a:t>
            </a:r>
          </a:p>
          <a:p>
            <a:r>
              <a:rPr lang="nl-BE" dirty="0" err="1"/>
              <a:t>Reflection</a:t>
            </a:r>
            <a:r>
              <a:rPr lang="nl-BE" dirty="0"/>
              <a:t> on impact </a:t>
            </a:r>
          </a:p>
          <a:p>
            <a:r>
              <a:rPr lang="nl-BE" dirty="0" err="1"/>
              <a:t>Evidence</a:t>
            </a:r>
            <a:r>
              <a:rPr lang="nl-BE" dirty="0"/>
              <a:t> (</a:t>
            </a:r>
            <a:r>
              <a:rPr lang="nl-BE" dirty="0" err="1"/>
              <a:t>photos</a:t>
            </a:r>
            <a:r>
              <a:rPr lang="nl-BE" dirty="0"/>
              <a:t>, </a:t>
            </a:r>
            <a:r>
              <a:rPr lang="nl-BE" dirty="0" err="1"/>
              <a:t>lists</a:t>
            </a:r>
            <a:r>
              <a:rPr lang="nl-BE" dirty="0"/>
              <a:t>, </a:t>
            </a:r>
            <a:r>
              <a:rPr lang="nl-BE" dirty="0" err="1"/>
              <a:t>materials</a:t>
            </a:r>
            <a:r>
              <a:rPr lang="nl-BE" dirty="0"/>
              <a:t>)</a:t>
            </a:r>
          </a:p>
          <a:p>
            <a:r>
              <a:rPr lang="nl-BE" dirty="0"/>
              <a:t>No financial </a:t>
            </a:r>
            <a:r>
              <a:rPr lang="nl-BE" dirty="0" err="1"/>
              <a:t>reporting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6D33355-9EC3-DEC0-89FE-6ED7B91478B0}"/>
              </a:ext>
            </a:extLst>
          </p:cNvPr>
          <p:cNvSpPr/>
          <p:nvPr/>
        </p:nvSpPr>
        <p:spPr>
          <a:xfrm>
            <a:off x="9184164" y="3751664"/>
            <a:ext cx="2198104" cy="13226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0BFF391F-5740-3B5B-0F08-EDB89E10A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460" r="11300" b="-460"/>
          <a:stretch>
            <a:fillRect/>
          </a:stretch>
        </p:blipFill>
        <p:spPr bwMode="auto">
          <a:xfrm>
            <a:off x="8996216" y="526013"/>
            <a:ext cx="2198107" cy="2085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4DC17A87-4DA1-C0AE-B499-8E70EBAA0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22794"/>
          <a:stretch>
            <a:fillRect/>
          </a:stretch>
        </p:blipFill>
        <p:spPr bwMode="auto">
          <a:xfrm>
            <a:off x="6363851" y="1818289"/>
            <a:ext cx="2198105" cy="2085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elektronica, overdekt, computer, muur&#10;&#10;Door AI gegenereerde inhoud is mogelijk onjuist.">
            <a:extLst>
              <a:ext uri="{FF2B5EF4-FFF2-40B4-BE49-F238E27FC236}">
                <a16:creationId xmlns:a16="http://schemas.microsoft.com/office/drawing/2014/main" id="{46175DEA-780D-2A64-7A3F-3B0D70B60D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54" r="13150"/>
          <a:stretch>
            <a:fillRect/>
          </a:stretch>
        </p:blipFill>
        <p:spPr>
          <a:xfrm>
            <a:off x="8996216" y="3106336"/>
            <a:ext cx="2304294" cy="2085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035F886-2B36-9562-307F-430534D81357}"/>
              </a:ext>
            </a:extLst>
          </p:cNvPr>
          <p:cNvSpPr txBox="1"/>
          <p:nvPr/>
        </p:nvSpPr>
        <p:spPr>
          <a:xfrm>
            <a:off x="809732" y="4822179"/>
            <a:ext cx="452635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Contribution to the HEROES Science </a:t>
            </a:r>
            <a:r>
              <a:rPr lang="en-US" dirty="0">
                <a:solidFill>
                  <a:schemeClr val="tx2"/>
                </a:solidFill>
              </a:rPr>
              <a:t>Magazine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7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29A8D-FCC7-C519-24B4-D4E6F9FA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"/>
                <a:cs typeface="Calibri"/>
              </a:rPr>
              <a:t>References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BE0FD-C344-AD8C-FBE9-62A684CD81C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Manual</a:t>
            </a:r>
          </a:p>
          <a:p>
            <a:r>
              <a:rPr lang="nl-NL" dirty="0">
                <a:ea typeface="Calibri"/>
                <a:cs typeface="Calibri"/>
              </a:rPr>
              <a:t>FAQ list</a:t>
            </a:r>
          </a:p>
          <a:p>
            <a:r>
              <a:rPr lang="nl-NL" dirty="0">
                <a:ea typeface="Calibri"/>
                <a:cs typeface="Calibri"/>
              </a:rPr>
              <a:t>Application Form template</a:t>
            </a:r>
          </a:p>
          <a:p>
            <a:r>
              <a:rPr lang="nl-NL" dirty="0">
                <a:ea typeface="Calibri"/>
                <a:cs typeface="Calibri"/>
              </a:rPr>
              <a:t>More information:</a:t>
            </a:r>
          </a:p>
          <a:p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6A826F7-B8DD-EABF-C552-E44190303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09667"/>
              </p:ext>
            </p:extLst>
          </p:nvPr>
        </p:nvGraphicFramePr>
        <p:xfrm>
          <a:off x="3299791" y="2851740"/>
          <a:ext cx="5923722" cy="3058733"/>
        </p:xfrm>
        <a:graphic>
          <a:graphicData uri="http://schemas.openxmlformats.org/drawingml/2006/table">
            <a:tbl>
              <a:tblPr/>
              <a:tblGrid>
                <a:gridCol w="1115634">
                  <a:extLst>
                    <a:ext uri="{9D8B030D-6E8A-4147-A177-3AD203B41FA5}">
                      <a16:colId xmlns:a16="http://schemas.microsoft.com/office/drawing/2014/main" val="2913441115"/>
                    </a:ext>
                  </a:extLst>
                </a:gridCol>
                <a:gridCol w="1767244">
                  <a:extLst>
                    <a:ext uri="{9D8B030D-6E8A-4147-A177-3AD203B41FA5}">
                      <a16:colId xmlns:a16="http://schemas.microsoft.com/office/drawing/2014/main" val="619858552"/>
                    </a:ext>
                  </a:extLst>
                </a:gridCol>
                <a:gridCol w="3040844">
                  <a:extLst>
                    <a:ext uri="{9D8B030D-6E8A-4147-A177-3AD203B41FA5}">
                      <a16:colId xmlns:a16="http://schemas.microsoft.com/office/drawing/2014/main" val="3105467279"/>
                    </a:ext>
                  </a:extLst>
                </a:gridCol>
              </a:tblGrid>
              <a:tr h="58245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1400" b="0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Institution</a:t>
                      </a:r>
                      <a:r>
                        <a:rPr lang="en-GB" sz="1400" b="1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1" i="0">
                        <a:solidFill>
                          <a:srgbClr val="007C7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1400" b="0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r>
                        <a:rPr lang="en-GB" sz="1400" b="1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1" i="0">
                        <a:solidFill>
                          <a:srgbClr val="007C7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25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GB" sz="1400" b="0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e-mail</a:t>
                      </a:r>
                      <a:r>
                        <a:rPr lang="en-GB" sz="1400" b="1" i="0">
                          <a:solidFill>
                            <a:srgbClr val="007C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b="1" i="0">
                        <a:solidFill>
                          <a:srgbClr val="007C70"/>
                        </a:solidFill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53953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FON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Bas Ouwehand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2"/>
                        </a:rPr>
                        <a:t>b.ouwehand@fontys.nl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1322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HH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Magnus Jonsson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3"/>
                        </a:rPr>
                        <a:t>magnus.jonsson@hh.se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230079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IPB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José Jasnau Caeiro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4"/>
                        </a:rPr>
                        <a:t>j.caeiro@ipbeja.pt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773196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MEN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Petra Coufalová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5"/>
                        </a:rPr>
                        <a:t>petra.coufalova@mendelu.cz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756969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SeAMK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Anne-Maria Mäkelä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6"/>
                        </a:rPr>
                        <a:t>anne-maria.makela@seamk.fi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24651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THD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Christian Schopf 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7"/>
                        </a:rPr>
                        <a:t>christian.schopf@th-deg.de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848857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TM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Kris Vancluysen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8"/>
                        </a:rPr>
                        <a:t>kris.vancluysen@thomasmore.be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948211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UCN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Susanne Dau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>
                          <a:effectLst/>
                          <a:latin typeface="Calibri" panose="020F0502020204030204" pitchFamily="34" charset="0"/>
                          <a:hlinkClick r:id="rId9"/>
                        </a:rPr>
                        <a:t>sud@ucn.dk</a:t>
                      </a:r>
                      <a:r>
                        <a:rPr lang="nl-BE" sz="10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940172"/>
                  </a:ext>
                </a:extLst>
              </a:tr>
              <a:tr h="2751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1" i="0" dirty="0">
                          <a:effectLst/>
                          <a:latin typeface="Calibri" panose="020F0502020204030204" pitchFamily="34" charset="0"/>
                        </a:rPr>
                        <a:t>VIKO</a:t>
                      </a:r>
                      <a:r>
                        <a:rPr lang="nl-BE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BE" b="0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>
                          <a:effectLst/>
                          <a:latin typeface="Calibri" panose="020F0502020204030204" pitchFamily="34" charset="0"/>
                        </a:rPr>
                        <a:t>Alina Katunian </a:t>
                      </a:r>
                      <a:endParaRPr lang="nl-BE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nl-BE" sz="1000" b="0" i="0" u="none" strike="noStrike" dirty="0" err="1">
                          <a:effectLst/>
                          <a:latin typeface="Calibri" panose="020F0502020204030204" pitchFamily="34" charset="0"/>
                          <a:hlinkClick r:id="rId10"/>
                        </a:rPr>
                        <a:t>a.katunian@viko.lt</a:t>
                      </a:r>
                      <a:r>
                        <a:rPr lang="nl-BE" sz="1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nl-BE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65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9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EDE2F-362D-D9D6-2C59-583E45328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97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background with blue letters  Description automatically generated"/>
          <p:cNvSpPr/>
          <p:nvPr/>
        </p:nvSpPr>
        <p:spPr>
          <a:xfrm>
            <a:off x="3953320" y="2529707"/>
            <a:ext cx="1627533" cy="826003"/>
          </a:xfrm>
          <a:custGeom>
            <a:avLst/>
            <a:gdLst/>
            <a:ahLst/>
            <a:cxnLst/>
            <a:rect l="l" t="t" r="r" b="b"/>
            <a:pathLst>
              <a:path w="2441299" h="1239005">
                <a:moveTo>
                  <a:pt x="0" y="0"/>
                </a:moveTo>
                <a:lnTo>
                  <a:pt x="2441299" y="0"/>
                </a:lnTo>
                <a:lnTo>
                  <a:pt x="2441299" y="1239005"/>
                </a:lnTo>
                <a:lnTo>
                  <a:pt x="0" y="1239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2208600" y="2604176"/>
            <a:ext cx="1358079" cy="677064"/>
          </a:xfrm>
          <a:custGeom>
            <a:avLst/>
            <a:gdLst/>
            <a:ahLst/>
            <a:cxnLst/>
            <a:rect l="l" t="t" r="r" b="b"/>
            <a:pathLst>
              <a:path w="2037118" h="1015596">
                <a:moveTo>
                  <a:pt x="0" y="0"/>
                </a:moveTo>
                <a:lnTo>
                  <a:pt x="2037117" y="0"/>
                </a:lnTo>
                <a:lnTo>
                  <a:pt x="2037117" y="1015596"/>
                </a:lnTo>
                <a:lnTo>
                  <a:pt x="0" y="10155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859" b="-11043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 descr="A purple and black logo  Description automatically generated"/>
          <p:cNvSpPr/>
          <p:nvPr/>
        </p:nvSpPr>
        <p:spPr>
          <a:xfrm>
            <a:off x="3675927" y="926581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2700000" h="2700000">
                <a:moveTo>
                  <a:pt x="0" y="0"/>
                </a:moveTo>
                <a:lnTo>
                  <a:pt x="2700000" y="0"/>
                </a:lnTo>
                <a:lnTo>
                  <a:pt x="2700000" y="2700000"/>
                </a:lnTo>
                <a:lnTo>
                  <a:pt x="0" y="270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 descr="A logo with green and brown dots  Description automatically generated"/>
          <p:cNvSpPr/>
          <p:nvPr/>
        </p:nvSpPr>
        <p:spPr>
          <a:xfrm>
            <a:off x="6919821" y="1357828"/>
            <a:ext cx="1214035" cy="937505"/>
          </a:xfrm>
          <a:custGeom>
            <a:avLst/>
            <a:gdLst/>
            <a:ahLst/>
            <a:cxnLst/>
            <a:rect l="l" t="t" r="r" b="b"/>
            <a:pathLst>
              <a:path w="1821053" h="1406257">
                <a:moveTo>
                  <a:pt x="0" y="0"/>
                </a:moveTo>
                <a:lnTo>
                  <a:pt x="1821052" y="0"/>
                </a:lnTo>
                <a:lnTo>
                  <a:pt x="1821052" y="1406257"/>
                </a:lnTo>
                <a:lnTo>
                  <a:pt x="0" y="140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6019820" y="2718045"/>
            <a:ext cx="1800000" cy="369919"/>
          </a:xfrm>
          <a:custGeom>
            <a:avLst/>
            <a:gdLst/>
            <a:ahLst/>
            <a:cxnLst/>
            <a:rect l="l" t="t" r="r" b="b"/>
            <a:pathLst>
              <a:path w="2700000" h="554879">
                <a:moveTo>
                  <a:pt x="0" y="0"/>
                </a:moveTo>
                <a:lnTo>
                  <a:pt x="2700000" y="0"/>
                </a:lnTo>
                <a:lnTo>
                  <a:pt x="2700000" y="554879"/>
                </a:lnTo>
                <a:lnTo>
                  <a:pt x="0" y="5548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851" b="-419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 descr="A green dots with black text  Description automatically generated"/>
          <p:cNvSpPr/>
          <p:nvPr/>
        </p:nvSpPr>
        <p:spPr>
          <a:xfrm>
            <a:off x="8701332" y="1520750"/>
            <a:ext cx="1255740" cy="937505"/>
          </a:xfrm>
          <a:custGeom>
            <a:avLst/>
            <a:gdLst/>
            <a:ahLst/>
            <a:cxnLst/>
            <a:rect l="l" t="t" r="r" b="b"/>
            <a:pathLst>
              <a:path w="1883610" h="1406258">
                <a:moveTo>
                  <a:pt x="0" y="0"/>
                </a:moveTo>
                <a:lnTo>
                  <a:pt x="1883610" y="0"/>
                </a:lnTo>
                <a:lnTo>
                  <a:pt x="1883610" y="1406257"/>
                </a:lnTo>
                <a:lnTo>
                  <a:pt x="0" y="140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 descr="A blue text on a white background  Description automatically generated"/>
          <p:cNvSpPr/>
          <p:nvPr/>
        </p:nvSpPr>
        <p:spPr>
          <a:xfrm>
            <a:off x="8203496" y="2594714"/>
            <a:ext cx="1800000" cy="450000"/>
          </a:xfrm>
          <a:custGeom>
            <a:avLst/>
            <a:gdLst/>
            <a:ahLst/>
            <a:cxnLst/>
            <a:rect l="l" t="t" r="r" b="b"/>
            <a:pathLst>
              <a:path w="2700000" h="675000">
                <a:moveTo>
                  <a:pt x="0" y="0"/>
                </a:moveTo>
                <a:lnTo>
                  <a:pt x="2700000" y="0"/>
                </a:lnTo>
                <a:lnTo>
                  <a:pt x="2700000" y="675000"/>
                </a:lnTo>
                <a:lnTo>
                  <a:pt x="0" y="67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328001" y="1608453"/>
            <a:ext cx="1070728" cy="427349"/>
          </a:xfrm>
          <a:custGeom>
            <a:avLst/>
            <a:gdLst/>
            <a:ahLst/>
            <a:cxnLst/>
            <a:rect l="l" t="t" r="r" b="b"/>
            <a:pathLst>
              <a:path w="1606092" h="641024">
                <a:moveTo>
                  <a:pt x="0" y="0"/>
                </a:moveTo>
                <a:lnTo>
                  <a:pt x="1606092" y="0"/>
                </a:lnTo>
                <a:lnTo>
                  <a:pt x="1606092" y="641024"/>
                </a:lnTo>
                <a:lnTo>
                  <a:pt x="0" y="641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 descr="A logo with blue triangles  Description automatically generated"/>
          <p:cNvSpPr/>
          <p:nvPr/>
        </p:nvSpPr>
        <p:spPr>
          <a:xfrm>
            <a:off x="5410429" y="1147770"/>
            <a:ext cx="1343836" cy="1343836"/>
          </a:xfrm>
          <a:custGeom>
            <a:avLst/>
            <a:gdLst/>
            <a:ahLst/>
            <a:cxnLst/>
            <a:rect l="l" t="t" r="r" b="b"/>
            <a:pathLst>
              <a:path w="2015754" h="2015754">
                <a:moveTo>
                  <a:pt x="0" y="0"/>
                </a:moveTo>
                <a:lnTo>
                  <a:pt x="2015754" y="0"/>
                </a:lnTo>
                <a:lnTo>
                  <a:pt x="2015754" y="2015754"/>
                </a:lnTo>
                <a:lnTo>
                  <a:pt x="0" y="20157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1"/>
          <p:cNvGrpSpPr/>
          <p:nvPr/>
        </p:nvGrpSpPr>
        <p:grpSpPr>
          <a:xfrm>
            <a:off x="3087650" y="627425"/>
            <a:ext cx="5957104" cy="480269"/>
            <a:chOff x="0" y="0"/>
            <a:chExt cx="11914208" cy="9605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14208" cy="960537"/>
            </a:xfrm>
            <a:custGeom>
              <a:avLst/>
              <a:gdLst/>
              <a:ahLst/>
              <a:cxnLst/>
              <a:rect l="l" t="t" r="r" b="b"/>
              <a:pathLst>
                <a:path w="11914208" h="960537">
                  <a:moveTo>
                    <a:pt x="0" y="0"/>
                  </a:moveTo>
                  <a:lnTo>
                    <a:pt x="11914208" y="0"/>
                  </a:lnTo>
                  <a:lnTo>
                    <a:pt x="11914208" y="960537"/>
                  </a:lnTo>
                  <a:lnTo>
                    <a:pt x="0" y="960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1914208" cy="10272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80"/>
                </a:lnSpc>
              </a:pPr>
              <a:r>
                <a:rPr lang="en-US" sz="2400" b="1" dirty="0">
                  <a:solidFill>
                    <a:srgbClr val="005B52"/>
                  </a:solidFill>
                  <a:latin typeface="Calibri"/>
                  <a:ea typeface="Calibri (MS) Bold"/>
                  <a:cs typeface="Calibri (MS) Bold"/>
                  <a:sym typeface="Calibri (MS) Bold"/>
                </a:rPr>
                <a:t>Powered by</a:t>
              </a:r>
              <a:endParaRPr lang="en-US" sz="2400" b="1" dirty="0">
                <a:solidFill>
                  <a:srgbClr val="005B52"/>
                </a:solidFill>
                <a:latin typeface="Calibri"/>
                <a:ea typeface="Calibri (MS) Bold"/>
                <a:cs typeface="Calibri (MS)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63181" y="3995334"/>
            <a:ext cx="2754267" cy="480269"/>
            <a:chOff x="0" y="0"/>
            <a:chExt cx="5508534" cy="9605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08534" cy="960537"/>
            </a:xfrm>
            <a:custGeom>
              <a:avLst/>
              <a:gdLst/>
              <a:ahLst/>
              <a:cxnLst/>
              <a:rect l="l" t="t" r="r" b="b"/>
              <a:pathLst>
                <a:path w="5508534" h="960537">
                  <a:moveTo>
                    <a:pt x="0" y="0"/>
                  </a:moveTo>
                  <a:lnTo>
                    <a:pt x="5508534" y="0"/>
                  </a:lnTo>
                  <a:lnTo>
                    <a:pt x="5508534" y="960537"/>
                  </a:lnTo>
                  <a:lnTo>
                    <a:pt x="0" y="960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5508534" cy="10272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80"/>
                </a:lnSpc>
              </a:pPr>
              <a:r>
                <a:rPr lang="en-US" sz="2400" b="1">
                  <a:solidFill>
                    <a:srgbClr val="005B52"/>
                  </a:solidFill>
                  <a:latin typeface="Calibri"/>
                  <a:ea typeface="Calibri"/>
                  <a:cs typeface="Calibri"/>
                  <a:sym typeface="Calibri (MS) Bold"/>
                </a:rPr>
                <a:t>In association with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98918" y="3992114"/>
            <a:ext cx="2754267" cy="480269"/>
            <a:chOff x="0" y="0"/>
            <a:chExt cx="5508534" cy="9605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08534" cy="960537"/>
            </a:xfrm>
            <a:custGeom>
              <a:avLst/>
              <a:gdLst/>
              <a:ahLst/>
              <a:cxnLst/>
              <a:rect l="l" t="t" r="r" b="b"/>
              <a:pathLst>
                <a:path w="5508534" h="960537">
                  <a:moveTo>
                    <a:pt x="0" y="0"/>
                  </a:moveTo>
                  <a:lnTo>
                    <a:pt x="5508534" y="0"/>
                  </a:lnTo>
                  <a:lnTo>
                    <a:pt x="5508534" y="960537"/>
                  </a:lnTo>
                  <a:lnTo>
                    <a:pt x="0" y="960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5508534" cy="10272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80"/>
                </a:lnSpc>
              </a:pPr>
              <a:r>
                <a:rPr lang="en-US" sz="2400" b="1">
                  <a:solidFill>
                    <a:srgbClr val="005B52"/>
                  </a:solidFill>
                  <a:latin typeface="Calibri"/>
                  <a:ea typeface="Calibri"/>
                  <a:cs typeface="Calibri"/>
                  <a:sym typeface="Calibri (MS) Bold"/>
                </a:rPr>
                <a:t>Supported by</a:t>
              </a:r>
            </a:p>
          </p:txBody>
        </p:sp>
      </p:grpSp>
      <p:sp>
        <p:nvSpPr>
          <p:cNvPr id="20" name="Freeform 20" descr="A colorful logo on a black background  Description automatically generated"/>
          <p:cNvSpPr/>
          <p:nvPr/>
        </p:nvSpPr>
        <p:spPr>
          <a:xfrm>
            <a:off x="4013086" y="5616628"/>
            <a:ext cx="1090665" cy="566237"/>
          </a:xfrm>
          <a:custGeom>
            <a:avLst/>
            <a:gdLst/>
            <a:ahLst/>
            <a:cxnLst/>
            <a:rect l="l" t="t" r="r" b="b"/>
            <a:pathLst>
              <a:path w="1635997" h="849355">
                <a:moveTo>
                  <a:pt x="0" y="0"/>
                </a:moveTo>
                <a:lnTo>
                  <a:pt x="1635997" y="0"/>
                </a:lnTo>
                <a:lnTo>
                  <a:pt x="1635997" y="849356"/>
                </a:lnTo>
                <a:lnTo>
                  <a:pt x="0" y="8493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 descr="A logo with a tree and text  Description automatically generated"/>
          <p:cNvSpPr/>
          <p:nvPr/>
        </p:nvSpPr>
        <p:spPr>
          <a:xfrm>
            <a:off x="3341792" y="4622559"/>
            <a:ext cx="900000" cy="892207"/>
          </a:xfrm>
          <a:custGeom>
            <a:avLst/>
            <a:gdLst/>
            <a:ahLst/>
            <a:cxnLst/>
            <a:rect l="l" t="t" r="r" b="b"/>
            <a:pathLst>
              <a:path w="1350000" h="1338311">
                <a:moveTo>
                  <a:pt x="0" y="0"/>
                </a:moveTo>
                <a:lnTo>
                  <a:pt x="1350000" y="0"/>
                </a:lnTo>
                <a:lnTo>
                  <a:pt x="1350000" y="1338311"/>
                </a:lnTo>
                <a:lnTo>
                  <a:pt x="0" y="133831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 descr="A blue and gold logo  Description automatically generated"/>
          <p:cNvSpPr/>
          <p:nvPr/>
        </p:nvSpPr>
        <p:spPr>
          <a:xfrm>
            <a:off x="2188504" y="4614766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1350000" h="1350000">
                <a:moveTo>
                  <a:pt x="0" y="0"/>
                </a:moveTo>
                <a:lnTo>
                  <a:pt x="1350000" y="0"/>
                </a:lnTo>
                <a:lnTo>
                  <a:pt x="1350000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 descr="A logo with a black background  Description automatically generated"/>
          <p:cNvSpPr/>
          <p:nvPr/>
        </p:nvSpPr>
        <p:spPr>
          <a:xfrm>
            <a:off x="4495080" y="4616712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1350000" h="1350000">
                <a:moveTo>
                  <a:pt x="0" y="0"/>
                </a:moveTo>
                <a:lnTo>
                  <a:pt x="1350000" y="0"/>
                </a:lnTo>
                <a:lnTo>
                  <a:pt x="1350000" y="1350000"/>
                </a:lnTo>
                <a:lnTo>
                  <a:pt x="0" y="1350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 descr="A black background with a black square  Description automatically generated with medium confidence"/>
          <p:cNvSpPr/>
          <p:nvPr/>
        </p:nvSpPr>
        <p:spPr>
          <a:xfrm>
            <a:off x="2188504" y="5849231"/>
            <a:ext cx="1378174" cy="336887"/>
          </a:xfrm>
          <a:custGeom>
            <a:avLst/>
            <a:gdLst/>
            <a:ahLst/>
            <a:cxnLst/>
            <a:rect l="l" t="t" r="r" b="b"/>
            <a:pathLst>
              <a:path w="2067261" h="505331">
                <a:moveTo>
                  <a:pt x="0" y="0"/>
                </a:moveTo>
                <a:lnTo>
                  <a:pt x="2067261" y="0"/>
                </a:lnTo>
                <a:lnTo>
                  <a:pt x="2067261" y="505331"/>
                </a:lnTo>
                <a:lnTo>
                  <a:pt x="0" y="50533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 descr="A logo with stars in a circle  Description automatically generated"/>
          <p:cNvSpPr/>
          <p:nvPr/>
        </p:nvSpPr>
        <p:spPr>
          <a:xfrm>
            <a:off x="8670620" y="5257428"/>
            <a:ext cx="1244221" cy="947747"/>
          </a:xfrm>
          <a:custGeom>
            <a:avLst/>
            <a:gdLst/>
            <a:ahLst/>
            <a:cxnLst/>
            <a:rect l="l" t="t" r="r" b="b"/>
            <a:pathLst>
              <a:path w="1866332" h="1421620">
                <a:moveTo>
                  <a:pt x="0" y="0"/>
                </a:moveTo>
                <a:lnTo>
                  <a:pt x="1866332" y="0"/>
                </a:lnTo>
                <a:lnTo>
                  <a:pt x="1866332" y="1421620"/>
                </a:lnTo>
                <a:lnTo>
                  <a:pt x="0" y="1421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8733957" y="4614766"/>
            <a:ext cx="1117548" cy="530399"/>
          </a:xfrm>
          <a:custGeom>
            <a:avLst/>
            <a:gdLst/>
            <a:ahLst/>
            <a:cxnLst/>
            <a:rect l="l" t="t" r="r" b="b"/>
            <a:pathLst>
              <a:path w="1676322" h="795598">
                <a:moveTo>
                  <a:pt x="0" y="0"/>
                </a:moveTo>
                <a:lnTo>
                  <a:pt x="1676322" y="0"/>
                </a:lnTo>
                <a:lnTo>
                  <a:pt x="1676322" y="795598"/>
                </a:lnTo>
                <a:lnTo>
                  <a:pt x="0" y="79559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/>
          <p:nvPr/>
        </p:nvSpPr>
        <p:spPr>
          <a:xfrm>
            <a:off x="7000875" y="4698315"/>
            <a:ext cx="1080000" cy="446850"/>
          </a:xfrm>
          <a:custGeom>
            <a:avLst/>
            <a:gdLst/>
            <a:ahLst/>
            <a:cxnLst/>
            <a:rect l="l" t="t" r="r" b="b"/>
            <a:pathLst>
              <a:path w="1620000" h="670275">
                <a:moveTo>
                  <a:pt x="0" y="0"/>
                </a:moveTo>
                <a:lnTo>
                  <a:pt x="1620000" y="0"/>
                </a:lnTo>
                <a:lnTo>
                  <a:pt x="1620000" y="670276"/>
                </a:lnTo>
                <a:lnTo>
                  <a:pt x="0" y="67027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28"/>
          <p:cNvSpPr/>
          <p:nvPr/>
        </p:nvSpPr>
        <p:spPr>
          <a:xfrm>
            <a:off x="7056330" y="5468564"/>
            <a:ext cx="1260000" cy="616189"/>
          </a:xfrm>
          <a:custGeom>
            <a:avLst/>
            <a:gdLst/>
            <a:ahLst/>
            <a:cxnLst/>
            <a:rect l="l" t="t" r="r" b="b"/>
            <a:pathLst>
              <a:path w="1890000" h="924283">
                <a:moveTo>
                  <a:pt x="0" y="0"/>
                </a:moveTo>
                <a:lnTo>
                  <a:pt x="1890000" y="0"/>
                </a:lnTo>
                <a:lnTo>
                  <a:pt x="1890000" y="924283"/>
                </a:lnTo>
                <a:lnTo>
                  <a:pt x="0" y="92428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B857-AA7A-1277-9467-712F4B0E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6700" dirty="0"/>
              <a:t>HEROES4REGIONS</a:t>
            </a:r>
            <a:br>
              <a:rPr lang="en-GB" dirty="0"/>
            </a:br>
            <a:r>
              <a:rPr lang="en-GB" sz="4000" dirty="0"/>
              <a:t>Joint Practice-Oriented Scientific Research Hub</a:t>
            </a:r>
            <a:br>
              <a:rPr lang="en-GB" sz="4000" dirty="0"/>
            </a:br>
            <a:r>
              <a:rPr lang="en-US" sz="2200" dirty="0">
                <a:solidFill>
                  <a:schemeClr val="accent2"/>
                </a:solidFill>
              </a:rPr>
              <a:t>1</a:t>
            </a:r>
            <a:r>
              <a:rPr lang="en-US" sz="2200" baseline="30000" dirty="0">
                <a:solidFill>
                  <a:schemeClr val="accent2"/>
                </a:solidFill>
              </a:rPr>
              <a:t>st</a:t>
            </a:r>
            <a:r>
              <a:rPr lang="en-US" sz="2200" dirty="0">
                <a:solidFill>
                  <a:schemeClr val="accent2"/>
                </a:solidFill>
              </a:rPr>
              <a:t> Call for small-scale cooperation projects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5" name="Afbeelding 4" descr="Afbeelding met logo, symbool, Lettertype, Graphics&#10;&#10;Door AI gegenereerde inhoud is mogelijk onjuist.">
            <a:extLst>
              <a:ext uri="{FF2B5EF4-FFF2-40B4-BE49-F238E27FC236}">
                <a16:creationId xmlns:a16="http://schemas.microsoft.com/office/drawing/2014/main" id="{B13F3073-4A68-E2A0-4CE9-5E9FAD71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6010274"/>
            <a:ext cx="57572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BE3B-FC60-5F69-7C60-377A867A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2" descr="Afbeelding met tekenfilm, tekening, clipart, pixel&#10;&#10;Door AI gegenereerde inhoud is mogelijk onjuist.">
            <a:extLst>
              <a:ext uri="{FF2B5EF4-FFF2-40B4-BE49-F238E27FC236}">
                <a16:creationId xmlns:a16="http://schemas.microsoft.com/office/drawing/2014/main" id="{0275DFC0-D297-6A17-7C27-1955DB6B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929" y="1230593"/>
            <a:ext cx="3990164" cy="388709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61C43E3-58CB-C4B9-EBE0-555359A2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6F2F816-99FF-41BD-979F-0E66705345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6"/>
            <a:ext cx="6086818" cy="2632355"/>
          </a:xfrm>
        </p:spPr>
        <p:txBody>
          <a:bodyPr/>
          <a:lstStyle/>
          <a:p>
            <a:r>
              <a:rPr lang="nl-BE" dirty="0"/>
              <a:t>Bottom-up </a:t>
            </a:r>
            <a:r>
              <a:rPr lang="nl-BE" b="1" dirty="0"/>
              <a:t>cross-</a:t>
            </a:r>
            <a:r>
              <a:rPr lang="nl-BE" b="1" dirty="0" err="1"/>
              <a:t>institutional</a:t>
            </a:r>
            <a:r>
              <a:rPr lang="nl-BE" b="1" dirty="0"/>
              <a:t> </a:t>
            </a:r>
            <a:r>
              <a:rPr lang="nl-BE" dirty="0"/>
              <a:t>cooperation </a:t>
            </a:r>
          </a:p>
          <a:p>
            <a:r>
              <a:rPr lang="nl-BE" dirty="0"/>
              <a:t>Practice-oriented research, innovation, </a:t>
            </a:r>
            <a:r>
              <a:rPr lang="nl-BE" dirty="0" err="1"/>
              <a:t>knowledge</a:t>
            </a:r>
            <a:r>
              <a:rPr lang="nl-BE" dirty="0"/>
              <a:t> transfer and research </a:t>
            </a:r>
            <a:r>
              <a:rPr lang="nl-BE" dirty="0" err="1"/>
              <a:t>valorisation</a:t>
            </a:r>
            <a:endParaRPr lang="nl-BE" dirty="0"/>
          </a:p>
          <a:p>
            <a:r>
              <a:rPr lang="nl-BE" dirty="0" err="1"/>
              <a:t>Local</a:t>
            </a:r>
            <a:r>
              <a:rPr lang="nl-BE" dirty="0"/>
              <a:t> and </a:t>
            </a:r>
            <a:r>
              <a:rPr lang="nl-BE" dirty="0" err="1"/>
              <a:t>regional</a:t>
            </a:r>
            <a:r>
              <a:rPr lang="nl-BE" dirty="0"/>
              <a:t> </a:t>
            </a:r>
            <a:r>
              <a:rPr lang="nl-BE" b="1" dirty="0"/>
              <a:t>stakeholder </a:t>
            </a:r>
            <a:r>
              <a:rPr lang="nl-BE" b="1" dirty="0" err="1"/>
              <a:t>involvement</a:t>
            </a:r>
            <a:endParaRPr lang="nl-BE" b="1" dirty="0"/>
          </a:p>
          <a:p>
            <a:r>
              <a:rPr lang="nl-BE" dirty="0" err="1"/>
              <a:t>Seed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for </a:t>
            </a:r>
            <a:r>
              <a:rPr lang="nl-BE" b="1" dirty="0" err="1"/>
              <a:t>future</a:t>
            </a:r>
            <a:r>
              <a:rPr lang="nl-BE" b="1" dirty="0"/>
              <a:t> </a:t>
            </a:r>
            <a:r>
              <a:rPr lang="nl-BE" b="1" dirty="0" err="1"/>
              <a:t>expansion</a:t>
            </a:r>
            <a:endParaRPr lang="nl-BE" b="1" dirty="0"/>
          </a:p>
          <a:p>
            <a:r>
              <a:rPr lang="nl-BE" b="1" dirty="0"/>
              <a:t>European </a:t>
            </a:r>
            <a:r>
              <a:rPr lang="nl-BE" b="1" dirty="0" err="1"/>
              <a:t>collaboration</a:t>
            </a:r>
            <a:r>
              <a:rPr lang="nl-BE" dirty="0"/>
              <a:t> </a:t>
            </a:r>
            <a:r>
              <a:rPr lang="nl-BE" dirty="0" err="1"/>
              <a:t>ambition</a:t>
            </a:r>
            <a:r>
              <a:rPr lang="nl-BE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8CC1037-E96F-A9D6-0C3E-8E7335648247}"/>
              </a:ext>
            </a:extLst>
          </p:cNvPr>
          <p:cNvSpPr txBox="1"/>
          <p:nvPr/>
        </p:nvSpPr>
        <p:spPr>
          <a:xfrm>
            <a:off x="8830654" y="6596390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Mascot </a:t>
            </a:r>
            <a:r>
              <a:rPr lang="nl-BE" sz="1100" dirty="0" err="1"/>
              <a:t>by</a:t>
            </a:r>
            <a:r>
              <a:rPr lang="nl-BE" sz="1100" dirty="0"/>
              <a:t> </a:t>
            </a:r>
            <a:r>
              <a:rPr lang="nl-BE" sz="1100" dirty="0" err="1"/>
              <a:t>Anastasija</a:t>
            </a:r>
            <a:r>
              <a:rPr lang="nl-BE" sz="1100" dirty="0"/>
              <a:t> </a:t>
            </a:r>
            <a:r>
              <a:rPr lang="nl-BE" sz="1100" dirty="0" err="1"/>
              <a:t>Kotelnikova</a:t>
            </a:r>
            <a:endParaRPr lang="nl-BE" sz="11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0366AAD-9A0B-7FE7-E85E-78545F9BFD76}"/>
              </a:ext>
            </a:extLst>
          </p:cNvPr>
          <p:cNvSpPr txBox="1"/>
          <p:nvPr/>
        </p:nvSpPr>
        <p:spPr>
          <a:xfrm>
            <a:off x="710660" y="4577600"/>
            <a:ext cx="650335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tx2"/>
                </a:solidFill>
              </a:rPr>
              <a:t>!! </a:t>
            </a:r>
            <a:r>
              <a:rPr lang="nl-BE" sz="2400" dirty="0" err="1">
                <a:solidFill>
                  <a:schemeClr val="tx2"/>
                </a:solidFill>
              </a:rPr>
              <a:t>Activate</a:t>
            </a:r>
            <a:r>
              <a:rPr lang="nl-BE" sz="2400" dirty="0">
                <a:solidFill>
                  <a:schemeClr val="tx2"/>
                </a:solidFill>
              </a:rPr>
              <a:t> </a:t>
            </a:r>
            <a:r>
              <a:rPr lang="nl-BE" sz="2400" dirty="0" err="1">
                <a:solidFill>
                  <a:schemeClr val="tx2"/>
                </a:solidFill>
              </a:rPr>
              <a:t>collaboration</a:t>
            </a:r>
            <a:r>
              <a:rPr lang="nl-BE" sz="2400" dirty="0">
                <a:solidFill>
                  <a:schemeClr val="tx2"/>
                </a:solidFill>
              </a:rPr>
              <a:t>, </a:t>
            </a:r>
            <a:r>
              <a:rPr lang="nl-BE" sz="2400" dirty="0" err="1">
                <a:solidFill>
                  <a:schemeClr val="tx2"/>
                </a:solidFill>
              </a:rPr>
              <a:t>not</a:t>
            </a:r>
            <a:r>
              <a:rPr lang="nl-BE" sz="2400" dirty="0">
                <a:solidFill>
                  <a:schemeClr val="tx2"/>
                </a:solidFill>
              </a:rPr>
              <a:t> fund research per se </a:t>
            </a:r>
          </a:p>
        </p:txBody>
      </p:sp>
    </p:spTree>
    <p:extLst>
      <p:ext uri="{BB962C8B-B14F-4D97-AF65-F5344CB8AC3E}">
        <p14:creationId xmlns:p14="http://schemas.microsoft.com/office/powerpoint/2010/main" val="245468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578A-762B-9791-8E6B-33439ED4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3E0E7A-8ECB-FBC9-4DA7-5B91F1C0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 anchor="t">
            <a:normAutofit/>
          </a:bodyPr>
          <a:lstStyle/>
          <a:p>
            <a:r>
              <a:rPr lang="en-GB" dirty="0"/>
              <a:t>Objective</a:t>
            </a:r>
          </a:p>
        </p:txBody>
      </p:sp>
      <p:pic>
        <p:nvPicPr>
          <p:cNvPr id="3" name="Tijdelijke aanduiding voor inhoud 2" descr="Afbeelding met tekst, schermopname, diagram, Lettertype&#10;&#10;Door AI gegenereerde inhoud is mogelijk onjuist.">
            <a:extLst>
              <a:ext uri="{FF2B5EF4-FFF2-40B4-BE49-F238E27FC236}">
                <a16:creationId xmlns:a16="http://schemas.microsoft.com/office/drawing/2014/main" id="{EB91AB61-110D-8443-5033-C672F4604B9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40317" y="854870"/>
            <a:ext cx="5752162" cy="5148185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D8BB657-432C-14DB-41E7-25793C0A540F}"/>
              </a:ext>
            </a:extLst>
          </p:cNvPr>
          <p:cNvSpPr txBox="1"/>
          <p:nvPr/>
        </p:nvSpPr>
        <p:spPr>
          <a:xfrm>
            <a:off x="5993273" y="1034332"/>
            <a:ext cx="299085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Capacity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-building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>
                <a:solidFill>
                  <a:schemeClr val="tx2"/>
                </a:solidFill>
                <a:latin typeface="+mj-lt"/>
              </a:rPr>
              <a:t>Joint analyses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Methodology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 training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>
                <a:solidFill>
                  <a:schemeClr val="tx2"/>
                </a:solidFill>
                <a:latin typeface="+mj-lt"/>
              </a:rPr>
              <a:t>Hackathons / workshops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>
                <a:solidFill>
                  <a:schemeClr val="tx2"/>
                </a:solidFill>
                <a:latin typeface="+mj-lt"/>
              </a:rPr>
              <a:t>Co-</a:t>
            </a: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creation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 labs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nl-BE" altLang="nl-BE" dirty="0" err="1">
                <a:solidFill>
                  <a:schemeClr val="tx2"/>
                </a:solidFill>
                <a:latin typeface="+mj-lt"/>
              </a:rPr>
              <a:t>Toolbox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 development</a:t>
            </a:r>
            <a:r>
              <a:rPr lang="nl-BE" dirty="0">
                <a:solidFill>
                  <a:schemeClr val="tx2"/>
                </a:solidFill>
                <a:latin typeface="+mj-lt"/>
              </a:rPr>
              <a:t>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37390A-10AA-7216-737A-4469CA531F21}"/>
              </a:ext>
            </a:extLst>
          </p:cNvPr>
          <p:cNvSpPr txBox="1"/>
          <p:nvPr/>
        </p:nvSpPr>
        <p:spPr>
          <a:xfrm>
            <a:off x="781505" y="6032898"/>
            <a:ext cx="7499370" cy="61555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Any innovative or creative activity that strengthens interinstitutional collaboration in research, innovation, knowledge transfer, and </a:t>
            </a:r>
            <a:r>
              <a:rPr lang="en-US" sz="1600" dirty="0" err="1">
                <a:solidFill>
                  <a:schemeClr val="tx2"/>
                </a:solidFill>
              </a:rPr>
              <a:t>valorisation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BAA984D-5820-554F-63DA-13E5BEE31A80}"/>
              </a:ext>
            </a:extLst>
          </p:cNvPr>
          <p:cNvSpPr txBox="1"/>
          <p:nvPr/>
        </p:nvSpPr>
        <p:spPr>
          <a:xfrm>
            <a:off x="9052563" y="1341439"/>
            <a:ext cx="2990850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dirty="0"/>
              <a:t>❌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research </a:t>
            </a:r>
            <a:r>
              <a:rPr lang="nl-BE" altLang="nl-BE" err="1">
                <a:solidFill>
                  <a:schemeClr val="tx2"/>
                </a:solidFill>
                <a:latin typeface="+mj-lt"/>
              </a:rPr>
              <a:t>execution</a:t>
            </a:r>
            <a:endParaRPr lang="nl-BE" altLang="nl-BE">
              <a:solidFill>
                <a:schemeClr val="tx2"/>
              </a:solidFill>
              <a:latin typeface="+mj-lt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dirty="0"/>
              <a:t>❌</a:t>
            </a:r>
            <a:r>
              <a:rPr lang="nl-BE" altLang="nl-BE" dirty="0">
                <a:solidFill>
                  <a:schemeClr val="tx2"/>
                </a:solidFill>
                <a:latin typeface="+mj-lt"/>
              </a:rPr>
              <a:t>data </a:t>
            </a:r>
            <a:r>
              <a:rPr lang="nl-BE" altLang="nl-BE" err="1">
                <a:solidFill>
                  <a:schemeClr val="tx2"/>
                </a:solidFill>
                <a:latin typeface="+mj-lt"/>
              </a:rPr>
              <a:t>collection</a:t>
            </a:r>
            <a:endParaRPr lang="nl-BE" altLang="nl-BE">
              <a:solidFill>
                <a:schemeClr val="tx2"/>
              </a:solidFill>
              <a:latin typeface="+mj-lt"/>
              <a:ea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dirty="0">
                <a:ea typeface="Calibri"/>
                <a:cs typeface="Calibri"/>
              </a:rPr>
              <a:t>❌</a:t>
            </a:r>
            <a:r>
              <a:rPr lang="en-US" dirty="0">
                <a:solidFill>
                  <a:schemeClr val="tx2"/>
                </a:solidFill>
                <a:ea typeface="Calibri"/>
                <a:cs typeface="Calibri"/>
              </a:rPr>
              <a:t>scientific conferences 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/>
              <a:t>❌</a:t>
            </a:r>
            <a:r>
              <a:rPr lang="nl-BE">
                <a:solidFill>
                  <a:schemeClr val="tx2"/>
                </a:solidFill>
                <a:latin typeface="+mj-lt"/>
              </a:rPr>
              <a:t>scientific publications</a:t>
            </a:r>
            <a:endParaRPr lang="nl-BE" altLang="nl-BE">
              <a:solidFill>
                <a:schemeClr val="tx2"/>
              </a:solidFill>
              <a:latin typeface="+mj-lt"/>
              <a:ea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❌</a:t>
            </a:r>
            <a:r>
              <a:rPr lang="nl-BE">
                <a:solidFill>
                  <a:schemeClr val="tx2"/>
                </a:solidFill>
                <a:latin typeface="+mj-lt"/>
                <a:ea typeface="Calibri"/>
                <a:cs typeface="Calibri"/>
              </a:rPr>
              <a:t>proposal writing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88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DE6604-B2D4-05EB-7801-668564FB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framework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3F75F19-E5F7-5F8F-6B77-B20CCD012A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63607" y="1347195"/>
            <a:ext cx="6086818" cy="4085917"/>
          </a:xfrm>
        </p:spPr>
        <p:txBody>
          <a:bodyPr>
            <a:normAutofit lnSpcReduction="10000"/>
          </a:bodyPr>
          <a:lstStyle/>
          <a:p>
            <a:r>
              <a:rPr lang="nl-BE" dirty="0"/>
              <a:t>Budget </a:t>
            </a:r>
            <a:r>
              <a:rPr lang="nl-BE" dirty="0" err="1"/>
              <a:t>overview</a:t>
            </a:r>
            <a:endParaRPr lang="nl-BE" dirty="0"/>
          </a:p>
          <a:p>
            <a:pPr lvl="1"/>
            <a:r>
              <a:rPr lang="nl-BE" dirty="0"/>
              <a:t>€ 243,000 </a:t>
            </a:r>
          </a:p>
          <a:p>
            <a:pPr lvl="1"/>
            <a:r>
              <a:rPr lang="nl-BE" dirty="0"/>
              <a:t>€ 81,000 per call</a:t>
            </a:r>
          </a:p>
          <a:p>
            <a:pPr lvl="1"/>
            <a:r>
              <a:rPr lang="nl-BE" dirty="0"/>
              <a:t>9 small-</a:t>
            </a:r>
            <a:r>
              <a:rPr lang="nl-BE" dirty="0" err="1"/>
              <a:t>scale</a:t>
            </a:r>
            <a:r>
              <a:rPr lang="nl-BE" dirty="0"/>
              <a:t> projects per call</a:t>
            </a:r>
          </a:p>
          <a:p>
            <a:pPr lvl="1"/>
            <a:r>
              <a:rPr lang="nl-BE" dirty="0"/>
              <a:t>Max. €9,000 per project </a:t>
            </a:r>
          </a:p>
          <a:p>
            <a:r>
              <a:rPr lang="nl-BE" dirty="0" err="1"/>
              <a:t>Cost</a:t>
            </a:r>
            <a:r>
              <a:rPr lang="nl-BE" dirty="0"/>
              <a:t> model </a:t>
            </a:r>
          </a:p>
          <a:p>
            <a:pPr marL="457200" lvl="1" indent="0">
              <a:buNone/>
            </a:pPr>
            <a:r>
              <a:rPr lang="nl-BE" i="1" dirty="0" err="1"/>
              <a:t>Apply</a:t>
            </a:r>
            <a:r>
              <a:rPr lang="nl-BE" i="1" dirty="0"/>
              <a:t>         Implement        Report       </a:t>
            </a:r>
            <a:r>
              <a:rPr lang="nl-BE" i="1" dirty="0" err="1"/>
              <a:t>Lump</a:t>
            </a:r>
            <a:r>
              <a:rPr lang="nl-BE" i="1" dirty="0"/>
              <a:t> </a:t>
            </a:r>
            <a:r>
              <a:rPr lang="nl-BE" i="1" dirty="0" err="1"/>
              <a:t>sum</a:t>
            </a:r>
            <a:endParaRPr lang="nl-BE" i="1" dirty="0"/>
          </a:p>
          <a:p>
            <a:pPr lvl="1"/>
            <a:r>
              <a:rPr lang="nl-BE" dirty="0" err="1"/>
              <a:t>Lump</a:t>
            </a:r>
            <a:r>
              <a:rPr lang="nl-BE" dirty="0"/>
              <a:t> </a:t>
            </a:r>
            <a:r>
              <a:rPr lang="nl-BE" dirty="0" err="1"/>
              <a:t>sum</a:t>
            </a:r>
            <a:r>
              <a:rPr lang="nl-BE" dirty="0"/>
              <a:t> model </a:t>
            </a:r>
          </a:p>
          <a:p>
            <a:pPr lvl="1"/>
            <a:r>
              <a:rPr lang="nl-BE" dirty="0" err="1"/>
              <a:t>Allocated</a:t>
            </a:r>
            <a:r>
              <a:rPr lang="nl-BE" dirty="0"/>
              <a:t> to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applicant</a:t>
            </a:r>
            <a:endParaRPr lang="nl-BE" dirty="0"/>
          </a:p>
          <a:p>
            <a:pPr lvl="1"/>
            <a:r>
              <a:rPr lang="nl-BE" dirty="0" err="1"/>
              <a:t>Purchase</a:t>
            </a:r>
            <a:r>
              <a:rPr lang="nl-BE" dirty="0"/>
              <a:t> </a:t>
            </a:r>
            <a:r>
              <a:rPr lang="nl-BE" dirty="0" err="1"/>
              <a:t>costs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Co-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required</a:t>
            </a:r>
            <a:r>
              <a:rPr lang="nl-BE" dirty="0"/>
              <a:t> (</a:t>
            </a:r>
            <a:r>
              <a:rPr lang="nl-BE" dirty="0" err="1"/>
              <a:t>staff</a:t>
            </a:r>
            <a:r>
              <a:rPr lang="nl-BE" dirty="0"/>
              <a:t> time)</a:t>
            </a:r>
          </a:p>
          <a:p>
            <a:pPr lvl="1"/>
            <a:r>
              <a:rPr lang="nl-BE" dirty="0"/>
              <a:t>Focus on </a:t>
            </a:r>
            <a:r>
              <a:rPr lang="nl-BE" dirty="0" err="1"/>
              <a:t>results</a:t>
            </a:r>
            <a:r>
              <a:rPr lang="nl-BE" dirty="0"/>
              <a:t> </a:t>
            </a:r>
          </a:p>
          <a:p>
            <a:pPr lvl="1"/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BEE3F58-8D6E-C7B1-19A6-34A7A7B3D27E}"/>
              </a:ext>
            </a:extLst>
          </p:cNvPr>
          <p:cNvSpPr txBox="1"/>
          <p:nvPr/>
        </p:nvSpPr>
        <p:spPr>
          <a:xfrm>
            <a:off x="8830654" y="6596390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Mascot </a:t>
            </a:r>
            <a:r>
              <a:rPr lang="nl-BE" sz="1100" dirty="0" err="1"/>
              <a:t>by</a:t>
            </a:r>
            <a:r>
              <a:rPr lang="nl-BE" sz="1100" dirty="0"/>
              <a:t> </a:t>
            </a:r>
            <a:r>
              <a:rPr lang="nl-BE" sz="1100" dirty="0" err="1"/>
              <a:t>Anastasija</a:t>
            </a:r>
            <a:r>
              <a:rPr lang="nl-BE" sz="1100" dirty="0"/>
              <a:t> </a:t>
            </a:r>
            <a:r>
              <a:rPr lang="nl-BE" sz="1100" dirty="0" err="1"/>
              <a:t>Kotelnikova</a:t>
            </a:r>
            <a:endParaRPr lang="nl-BE" sz="1100" dirty="0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1ECF24EC-CBAE-608E-BF3B-E8845BBD6F4B}"/>
              </a:ext>
            </a:extLst>
          </p:cNvPr>
          <p:cNvSpPr/>
          <p:nvPr/>
        </p:nvSpPr>
        <p:spPr>
          <a:xfrm>
            <a:off x="6592239" y="3428999"/>
            <a:ext cx="282011" cy="149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ED43A689-028E-6048-0032-D16F82EE6F72}"/>
              </a:ext>
            </a:extLst>
          </p:cNvPr>
          <p:cNvSpPr/>
          <p:nvPr/>
        </p:nvSpPr>
        <p:spPr>
          <a:xfrm>
            <a:off x="8201919" y="3428998"/>
            <a:ext cx="282011" cy="149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E01EC107-F7B2-1969-341C-85FB7D4C8756}"/>
              </a:ext>
            </a:extLst>
          </p:cNvPr>
          <p:cNvSpPr/>
          <p:nvPr/>
        </p:nvSpPr>
        <p:spPr>
          <a:xfrm>
            <a:off x="9341676" y="3428998"/>
            <a:ext cx="282011" cy="149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" name="Afbeelding 16" descr="Afbeelding met tekening, tekenfilm, clipart&#10;&#10;Door AI gegenereerde inhoud is mogelijk onjuist.">
            <a:extLst>
              <a:ext uri="{FF2B5EF4-FFF2-40B4-BE49-F238E27FC236}">
                <a16:creationId xmlns:a16="http://schemas.microsoft.com/office/drawing/2014/main" id="{57A31F43-D759-CF5A-5305-51AFDCA2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3" y="1244646"/>
            <a:ext cx="4411088" cy="38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2083A-05CB-B382-DA99-D72C3D64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3C5AC2-2872-E36F-7F6F-E410824D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 anchor="t">
            <a:normAutofit/>
          </a:bodyPr>
          <a:lstStyle/>
          <a:p>
            <a:r>
              <a:rPr lang="en-GB" dirty="0"/>
              <a:t>Eligibility requirements</a:t>
            </a: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648BA32A-00CD-B401-CED9-16AE11889FD4}"/>
              </a:ext>
            </a:extLst>
          </p:cNvPr>
          <p:cNvSpPr txBox="1">
            <a:spLocks/>
          </p:cNvSpPr>
          <p:nvPr/>
        </p:nvSpPr>
        <p:spPr>
          <a:xfrm>
            <a:off x="601650" y="1537216"/>
            <a:ext cx="6893012" cy="2632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Minimum 3 HEROES </a:t>
            </a:r>
            <a:r>
              <a:rPr lang="nl-BE" dirty="0" err="1"/>
              <a:t>institutions</a:t>
            </a:r>
            <a:r>
              <a:rPr lang="nl-BE" dirty="0"/>
              <a:t> (</a:t>
            </a:r>
            <a:r>
              <a:rPr lang="nl-BE" dirty="0" err="1"/>
              <a:t>Beneficiaries</a:t>
            </a:r>
            <a:r>
              <a:rPr lang="nl-BE" dirty="0"/>
              <a:t>)</a:t>
            </a:r>
          </a:p>
          <a:p>
            <a:r>
              <a:rPr lang="nl-BE" dirty="0"/>
              <a:t>Active </a:t>
            </a:r>
            <a:r>
              <a:rPr lang="nl-BE" dirty="0" err="1"/>
              <a:t>staff</a:t>
            </a:r>
            <a:r>
              <a:rPr lang="nl-BE" dirty="0"/>
              <a:t> </a:t>
            </a:r>
            <a:r>
              <a:rPr lang="nl-BE" dirty="0" err="1"/>
              <a:t>involvement</a:t>
            </a:r>
            <a:endParaRPr lang="nl-BE" dirty="0"/>
          </a:p>
          <a:p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i="1" dirty="0"/>
              <a:t>Smart </a:t>
            </a:r>
            <a:r>
              <a:rPr lang="nl-BE" i="1" dirty="0" err="1"/>
              <a:t>Regional</a:t>
            </a:r>
            <a:r>
              <a:rPr lang="nl-BE" i="1" dirty="0"/>
              <a:t> </a:t>
            </a:r>
            <a:r>
              <a:rPr lang="nl-BE" i="1" dirty="0" err="1"/>
              <a:t>Resilience</a:t>
            </a:r>
            <a:r>
              <a:rPr lang="nl-BE" i="1" dirty="0"/>
              <a:t> </a:t>
            </a:r>
            <a:r>
              <a:rPr lang="nl-BE" dirty="0" err="1"/>
              <a:t>alignment</a:t>
            </a:r>
            <a:endParaRPr lang="nl-BE" b="1" dirty="0"/>
          </a:p>
          <a:p>
            <a:r>
              <a:rPr lang="nl-BE" dirty="0"/>
              <a:t>Stakeholder engagement </a:t>
            </a:r>
            <a:endParaRPr lang="nl-BE" b="1" dirty="0"/>
          </a:p>
          <a:p>
            <a:r>
              <a:rPr lang="nl-BE" dirty="0" err="1"/>
              <a:t>Meaningful</a:t>
            </a:r>
            <a:r>
              <a:rPr lang="nl-BE" dirty="0"/>
              <a:t> </a:t>
            </a:r>
            <a:r>
              <a:rPr lang="nl-BE" dirty="0" err="1"/>
              <a:t>institutional</a:t>
            </a:r>
            <a:r>
              <a:rPr lang="nl-BE" dirty="0"/>
              <a:t> </a:t>
            </a:r>
            <a:r>
              <a:rPr lang="nl-BE" dirty="0" err="1"/>
              <a:t>contribution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2228E73-485C-8CA3-BABA-5956C5455830}"/>
              </a:ext>
            </a:extLst>
          </p:cNvPr>
          <p:cNvSpPr txBox="1"/>
          <p:nvPr/>
        </p:nvSpPr>
        <p:spPr>
          <a:xfrm>
            <a:off x="716210" y="5955377"/>
            <a:ext cx="62520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nl-BE" altLang="nl-BE" i="1" dirty="0">
                <a:solidFill>
                  <a:schemeClr val="tx2"/>
                </a:solidFill>
                <a:latin typeface="+mj-lt"/>
              </a:rPr>
              <a:t>Stakeholders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such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as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students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citizens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i="1" dirty="0">
                <a:solidFill>
                  <a:schemeClr val="tx2"/>
                </a:solidFill>
              </a:rPr>
              <a:t>SMEs, </a:t>
            </a:r>
            <a:r>
              <a:rPr lang="nl-BE" i="1" dirty="0">
                <a:solidFill>
                  <a:schemeClr val="tx2"/>
                </a:solidFill>
                <a:latin typeface="+mj-lt"/>
              </a:rPr>
              <a:t>Public </a:t>
            </a:r>
            <a:r>
              <a:rPr lang="nl-BE" i="1" dirty="0" err="1">
                <a:solidFill>
                  <a:schemeClr val="tx2"/>
                </a:solidFill>
                <a:latin typeface="+mj-lt"/>
              </a:rPr>
              <a:t>authorities</a:t>
            </a:r>
            <a:r>
              <a:rPr lang="nl-BE" i="1" dirty="0">
                <a:solidFill>
                  <a:schemeClr val="tx2"/>
                </a:solidFill>
                <a:latin typeface="+mj-lt"/>
              </a:rPr>
              <a:t>,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NGOs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“HEROES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Friends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” (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see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appendix F)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46C19B4-24E2-C794-79EA-23174D925E70}"/>
              </a:ext>
            </a:extLst>
          </p:cNvPr>
          <p:cNvSpPr txBox="1"/>
          <p:nvPr/>
        </p:nvSpPr>
        <p:spPr>
          <a:xfrm>
            <a:off x="9297824" y="3990886"/>
            <a:ext cx="223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tx2"/>
                </a:solidFill>
              </a:rPr>
              <a:t>See: appendix F</a:t>
            </a:r>
          </a:p>
        </p:txBody>
      </p:sp>
      <p:sp>
        <p:nvSpPr>
          <p:cNvPr id="14" name="Freeform 8" descr="A map of europe with yellow and green labels  Description automatically generated">
            <a:extLst>
              <a:ext uri="{FF2B5EF4-FFF2-40B4-BE49-F238E27FC236}">
                <a16:creationId xmlns:a16="http://schemas.microsoft.com/office/drawing/2014/main" id="{811383CB-7FA6-4DF6-FBA9-4CCF3B96C3B6}"/>
              </a:ext>
            </a:extLst>
          </p:cNvPr>
          <p:cNvSpPr/>
          <p:nvPr/>
        </p:nvSpPr>
        <p:spPr>
          <a:xfrm>
            <a:off x="6968302" y="368301"/>
            <a:ext cx="4955460" cy="5422695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162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AD291-437E-1C7E-915C-82A0D835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2035CFA-478C-0F2E-93A3-CD899732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8301"/>
            <a:ext cx="8136463" cy="973138"/>
          </a:xfrm>
        </p:spPr>
        <p:txBody>
          <a:bodyPr anchor="t">
            <a:normAutofit/>
          </a:bodyPr>
          <a:lstStyle/>
          <a:p>
            <a:r>
              <a:rPr lang="en-GB" dirty="0"/>
              <a:t>Examples</a:t>
            </a: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7D9CD33A-2A87-5C99-36FE-A76D5F134E41}"/>
              </a:ext>
            </a:extLst>
          </p:cNvPr>
          <p:cNvSpPr txBox="1">
            <a:spLocks/>
          </p:cNvSpPr>
          <p:nvPr/>
        </p:nvSpPr>
        <p:spPr>
          <a:xfrm>
            <a:off x="601650" y="1537216"/>
            <a:ext cx="6893012" cy="121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i="1" noProof="0" dirty="0"/>
              <a:t>Joint co-creation workshop series </a:t>
            </a:r>
            <a:r>
              <a:rPr lang="en-GB" sz="2200" i="1" noProof="0" dirty="0"/>
              <a:t>with local stakeholders around a specific challenge to </a:t>
            </a:r>
            <a:r>
              <a:rPr lang="en-GB" sz="2200" i="1"/>
              <a:t>strengthen</a:t>
            </a:r>
            <a:r>
              <a:rPr lang="en-GB" sz="2200" i="1" noProof="0" dirty="0"/>
              <a:t> people’s and nature’s resilience.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A0F051D-FE98-8448-FE30-88B2CDEE8273}"/>
              </a:ext>
            </a:extLst>
          </p:cNvPr>
          <p:cNvSpPr txBox="1"/>
          <p:nvPr/>
        </p:nvSpPr>
        <p:spPr>
          <a:xfrm>
            <a:off x="716210" y="5955377"/>
            <a:ext cx="677845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Outcomes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can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be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: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roadmaps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for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future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projects, practical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toolboxes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for learning,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strengthened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network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shared </a:t>
            </a:r>
            <a:r>
              <a:rPr lang="nl-BE" altLang="nl-BE" i="1" dirty="0" err="1">
                <a:solidFill>
                  <a:schemeClr val="tx2"/>
                </a:solidFill>
                <a:latin typeface="+mj-lt"/>
              </a:rPr>
              <a:t>guidelines</a:t>
            </a:r>
            <a:r>
              <a:rPr lang="nl-BE" altLang="nl-BE" i="1" dirty="0">
                <a:solidFill>
                  <a:schemeClr val="tx2"/>
                </a:solidFill>
                <a:latin typeface="+mj-lt"/>
              </a:rPr>
              <a:t>, …</a:t>
            </a:r>
          </a:p>
        </p:txBody>
      </p:sp>
      <p:sp>
        <p:nvSpPr>
          <p:cNvPr id="3" name="Tijdelijke aanduiding voor inhoud 6">
            <a:extLst>
              <a:ext uri="{FF2B5EF4-FFF2-40B4-BE49-F238E27FC236}">
                <a16:creationId xmlns:a16="http://schemas.microsoft.com/office/drawing/2014/main" id="{0F54EABD-8ADC-F749-1A6E-11BBB924E0DF}"/>
              </a:ext>
            </a:extLst>
          </p:cNvPr>
          <p:cNvSpPr txBox="1">
            <a:spLocks/>
          </p:cNvSpPr>
          <p:nvPr/>
        </p:nvSpPr>
        <p:spPr>
          <a:xfrm>
            <a:off x="1651439" y="2882315"/>
            <a:ext cx="6893012" cy="121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dirty="0"/>
              <a:t>Capacity-building for research support staff</a:t>
            </a:r>
            <a:br>
              <a:rPr lang="en-US" sz="2200" i="1" dirty="0"/>
            </a:br>
            <a:r>
              <a:rPr lang="en-US" sz="2200" i="1" dirty="0"/>
              <a:t>Research support teams exchange practices and align procedures for knowledge transfer and </a:t>
            </a:r>
            <a:r>
              <a:rPr lang="en-US" sz="2200" i="1" dirty="0" err="1"/>
              <a:t>valorisation</a:t>
            </a:r>
            <a:r>
              <a:rPr lang="en-US" sz="2200" i="1" dirty="0"/>
              <a:t>.</a:t>
            </a:r>
            <a:endParaRPr lang="nl-BE" sz="2200" i="1" dirty="0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FDC60611-DDD8-B1B1-696D-3A2D2E3748B9}"/>
              </a:ext>
            </a:extLst>
          </p:cNvPr>
          <p:cNvSpPr txBox="1">
            <a:spLocks/>
          </p:cNvSpPr>
          <p:nvPr/>
        </p:nvSpPr>
        <p:spPr>
          <a:xfrm>
            <a:off x="601650" y="4423191"/>
            <a:ext cx="6893012" cy="1219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A transnational learning network </a:t>
            </a:r>
            <a:r>
              <a:rPr lang="en-US" i="1" dirty="0"/>
              <a:t>around the use of AI for a regional challenge. Researchers exchange experiences through peer-learning sessions and workshops.</a:t>
            </a:r>
            <a:endParaRPr lang="nl-BE" i="1" dirty="0"/>
          </a:p>
        </p:txBody>
      </p:sp>
      <p:pic>
        <p:nvPicPr>
          <p:cNvPr id="7" name="Graphic 6" descr="Brainstormgroep met effen opvulling">
            <a:extLst>
              <a:ext uri="{FF2B5EF4-FFF2-40B4-BE49-F238E27FC236}">
                <a16:creationId xmlns:a16="http://schemas.microsoft.com/office/drawing/2014/main" id="{AC686E38-DAE7-5C91-BF8E-DFF4977EB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2645" y="2146833"/>
            <a:ext cx="2007705" cy="20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0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740EC-73DC-8BCF-F038-01B3A03B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44EF1C5-6EA0-55C5-D0B4-BDB2F913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(2026)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9C78592-7488-2F44-E63E-7C29BB9BE5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6"/>
            <a:ext cx="6086818" cy="2632355"/>
          </a:xfrm>
        </p:spPr>
        <p:txBody>
          <a:bodyPr>
            <a:normAutofit fontScale="85000" lnSpcReduction="20000"/>
          </a:bodyPr>
          <a:lstStyle/>
          <a:p>
            <a:r>
              <a:rPr lang="nl-BE" dirty="0" err="1"/>
              <a:t>March</a:t>
            </a:r>
            <a:r>
              <a:rPr lang="nl-BE" dirty="0"/>
              <a:t> 2026: Opening of </a:t>
            </a:r>
            <a:r>
              <a:rPr lang="nl-BE" dirty="0" err="1"/>
              <a:t>the</a:t>
            </a:r>
            <a:r>
              <a:rPr lang="nl-BE" dirty="0"/>
              <a:t> call</a:t>
            </a:r>
          </a:p>
          <a:p>
            <a:r>
              <a:rPr lang="nl-BE" dirty="0"/>
              <a:t>30 April 2026: Deadline for </a:t>
            </a:r>
            <a:r>
              <a:rPr lang="nl-BE" dirty="0" err="1"/>
              <a:t>submissions</a:t>
            </a:r>
            <a:r>
              <a:rPr lang="nl-BE" dirty="0"/>
              <a:t> </a:t>
            </a:r>
          </a:p>
          <a:p>
            <a:r>
              <a:rPr lang="nl-BE" dirty="0"/>
              <a:t>04 May – 21 May 2026: </a:t>
            </a:r>
            <a:r>
              <a:rPr lang="nl-BE" dirty="0" err="1"/>
              <a:t>Selection</a:t>
            </a:r>
            <a:r>
              <a:rPr lang="nl-BE" dirty="0"/>
              <a:t> and </a:t>
            </a:r>
            <a:r>
              <a:rPr lang="nl-BE" dirty="0" err="1"/>
              <a:t>evaluation</a:t>
            </a:r>
            <a:r>
              <a:rPr lang="nl-BE" dirty="0"/>
              <a:t> </a:t>
            </a:r>
            <a:endParaRPr lang="nl-BE" b="1" dirty="0"/>
          </a:p>
          <a:p>
            <a:r>
              <a:rPr lang="nl-BE" dirty="0"/>
              <a:t>21 May 2026: </a:t>
            </a:r>
            <a:r>
              <a:rPr lang="nl-BE" dirty="0" err="1"/>
              <a:t>Consolidation</a:t>
            </a:r>
            <a:r>
              <a:rPr lang="nl-BE" dirty="0"/>
              <a:t> and agreement on </a:t>
            </a:r>
            <a:r>
              <a:rPr lang="nl-BE" dirty="0" err="1"/>
              <a:t>the</a:t>
            </a:r>
            <a:r>
              <a:rPr lang="nl-BE" dirty="0"/>
              <a:t> project ranking  </a:t>
            </a:r>
          </a:p>
          <a:p>
            <a:r>
              <a:rPr lang="nl-BE" dirty="0" err="1"/>
              <a:t>From</a:t>
            </a:r>
            <a:r>
              <a:rPr lang="nl-BE" dirty="0"/>
              <a:t> 26 May 2026: Communication of </a:t>
            </a:r>
            <a:r>
              <a:rPr lang="nl-BE" dirty="0" err="1"/>
              <a:t>results</a:t>
            </a:r>
            <a:endParaRPr lang="nl-BE" dirty="0"/>
          </a:p>
          <a:p>
            <a:r>
              <a:rPr lang="nl-BE" dirty="0" err="1"/>
              <a:t>From</a:t>
            </a:r>
            <a:r>
              <a:rPr lang="nl-BE" dirty="0"/>
              <a:t> 1 September 2026: Start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collaboration</a:t>
            </a:r>
            <a:endParaRPr lang="nl-BE" dirty="0"/>
          </a:p>
          <a:p>
            <a:r>
              <a:rPr lang="en-US" dirty="0"/>
              <a:t>End report call 1: at the latest by 30 June 2027.</a:t>
            </a:r>
            <a:r>
              <a:rPr lang="nl-BE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795F3A2-7CD9-8D7C-0DB6-5525F94D9062}"/>
              </a:ext>
            </a:extLst>
          </p:cNvPr>
          <p:cNvSpPr txBox="1"/>
          <p:nvPr/>
        </p:nvSpPr>
        <p:spPr>
          <a:xfrm>
            <a:off x="710660" y="4577600"/>
            <a:ext cx="546846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Funded projects must be completed within a maximum of 9 months after the start date.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60BB904-6F10-D6BA-729B-A5950E123ACA}"/>
              </a:ext>
            </a:extLst>
          </p:cNvPr>
          <p:cNvSpPr/>
          <p:nvPr/>
        </p:nvSpPr>
        <p:spPr>
          <a:xfrm>
            <a:off x="9548168" y="368301"/>
            <a:ext cx="2235844" cy="2085175"/>
          </a:xfrm>
          <a:custGeom>
            <a:avLst/>
            <a:gdLst/>
            <a:ahLst/>
            <a:cxnLst/>
            <a:rect l="l" t="t" r="r" b="b"/>
            <a:pathLst>
              <a:path w="4044518" h="4044518">
                <a:moveTo>
                  <a:pt x="0" y="0"/>
                </a:moveTo>
                <a:lnTo>
                  <a:pt x="4044518" y="0"/>
                </a:lnTo>
                <a:lnTo>
                  <a:pt x="4044518" y="4044518"/>
                </a:lnTo>
                <a:lnTo>
                  <a:pt x="0" y="4044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r="-16666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24EFB-133B-0F54-F5DA-23F519A84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r="28934"/>
          <a:stretch>
            <a:fillRect/>
          </a:stretch>
        </p:blipFill>
        <p:spPr bwMode="auto">
          <a:xfrm>
            <a:off x="7000396" y="1810805"/>
            <a:ext cx="2235844" cy="20851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 met persoon, kleding, overdekt, voertuig&#10;&#10;Door AI gegenereerde inhoud is mogelijk onjuist.">
            <a:extLst>
              <a:ext uri="{FF2B5EF4-FFF2-40B4-BE49-F238E27FC236}">
                <a16:creationId xmlns:a16="http://schemas.microsoft.com/office/drawing/2014/main" id="{702D4937-14D2-90F2-0BBF-1541A6AF2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4194"/>
          <a:stretch>
            <a:fillRect/>
          </a:stretch>
        </p:blipFill>
        <p:spPr bwMode="auto">
          <a:xfrm>
            <a:off x="9548168" y="2853392"/>
            <a:ext cx="2235844" cy="20858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8BEDC-BC07-BFAC-E384-FE7C1F58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6DD197-A168-F556-07C9-EE77BF05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Submission procedure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EC48602-CB95-68F1-810E-A818B953D0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650" y="1537217"/>
            <a:ext cx="8394568" cy="35520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/>
              <a:t>Application (max.</a:t>
            </a:r>
            <a:r>
              <a:rPr lang="nl-BE"/>
              <a:t> 3</a:t>
            </a:r>
            <a:r>
              <a:rPr lang="nl-BE" dirty="0"/>
              <a:t> pages): </a:t>
            </a:r>
          </a:p>
          <a:p>
            <a:pPr lvl="1"/>
            <a:r>
              <a:rPr lang="nl-BE" dirty="0" err="1"/>
              <a:t>Title</a:t>
            </a:r>
            <a:endParaRPr lang="nl-BE" dirty="0"/>
          </a:p>
          <a:p>
            <a:pPr lvl="1"/>
            <a:r>
              <a:rPr lang="nl-BE" dirty="0"/>
              <a:t>Lead </a:t>
            </a:r>
            <a:r>
              <a:rPr lang="nl-BE" dirty="0" err="1"/>
              <a:t>applicant</a:t>
            </a:r>
            <a:endParaRPr lang="nl-BE" dirty="0"/>
          </a:p>
          <a:p>
            <a:pPr lvl="1"/>
            <a:r>
              <a:rPr lang="nl-BE" dirty="0"/>
              <a:t>Partners (min. 3)</a:t>
            </a:r>
          </a:p>
          <a:p>
            <a:pPr lvl="1"/>
            <a:r>
              <a:rPr lang="nl-BE" dirty="0" err="1"/>
              <a:t>Alignment</a:t>
            </a:r>
            <a:r>
              <a:rPr lang="nl-BE" dirty="0"/>
              <a:t> statement</a:t>
            </a:r>
          </a:p>
          <a:p>
            <a:pPr lvl="1"/>
            <a:r>
              <a:rPr lang="nl-BE" dirty="0" err="1"/>
              <a:t>Objectives</a:t>
            </a:r>
            <a:endParaRPr lang="nl-BE" dirty="0"/>
          </a:p>
          <a:p>
            <a:pPr lvl="1"/>
            <a:r>
              <a:rPr lang="nl-BE" dirty="0"/>
              <a:t>Stakeholders</a:t>
            </a:r>
          </a:p>
          <a:p>
            <a:pPr lvl="1"/>
            <a:r>
              <a:rPr lang="nl-BE" dirty="0" err="1"/>
              <a:t>Activities</a:t>
            </a:r>
            <a:r>
              <a:rPr lang="nl-BE" dirty="0"/>
              <a:t> &amp; timeline</a:t>
            </a:r>
          </a:p>
          <a:p>
            <a:pPr lvl="1"/>
            <a:r>
              <a:rPr lang="nl-BE" dirty="0"/>
              <a:t>Impact &amp; </a:t>
            </a:r>
            <a:r>
              <a:rPr lang="nl-BE" dirty="0" err="1"/>
              <a:t>expansion</a:t>
            </a:r>
            <a:endParaRPr lang="nl-BE" dirty="0"/>
          </a:p>
          <a:p>
            <a:pPr lvl="1"/>
            <a:r>
              <a:rPr lang="nl-BE" dirty="0"/>
              <a:t>Budget </a:t>
            </a:r>
          </a:p>
          <a:p>
            <a:pPr lvl="1"/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4F9CEAA-8339-97F1-EB59-629FAB9EBAEF}"/>
              </a:ext>
            </a:extLst>
          </p:cNvPr>
          <p:cNvSpPr txBox="1"/>
          <p:nvPr/>
        </p:nvSpPr>
        <p:spPr>
          <a:xfrm>
            <a:off x="8830654" y="6596390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/>
              <a:t>Mascot </a:t>
            </a:r>
            <a:r>
              <a:rPr lang="nl-BE" sz="1100" dirty="0" err="1"/>
              <a:t>by</a:t>
            </a:r>
            <a:r>
              <a:rPr lang="nl-BE" sz="1100" dirty="0"/>
              <a:t> </a:t>
            </a:r>
            <a:r>
              <a:rPr lang="nl-BE" sz="1100" dirty="0" err="1"/>
              <a:t>Anastasija</a:t>
            </a:r>
            <a:r>
              <a:rPr lang="nl-BE" sz="1100" dirty="0"/>
              <a:t> </a:t>
            </a:r>
            <a:r>
              <a:rPr lang="nl-BE" sz="1100" dirty="0" err="1"/>
              <a:t>Kotelnikova</a:t>
            </a:r>
            <a:endParaRPr lang="nl-BE" sz="11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8E8FE7-74AB-762F-C789-EE0838468688}"/>
              </a:ext>
            </a:extLst>
          </p:cNvPr>
          <p:cNvSpPr txBox="1"/>
          <p:nvPr/>
        </p:nvSpPr>
        <p:spPr>
          <a:xfrm>
            <a:off x="1163242" y="5136117"/>
            <a:ext cx="46464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Submit by email to the institutional coordinator 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4" name="Afbeelding 3" descr="Afbeelding met tekening, clipart, Kinderkunst, Tekenfilm&#10;&#10;Door AI gegenereerde inhoud is mogelijk onjuist.">
            <a:extLst>
              <a:ext uri="{FF2B5EF4-FFF2-40B4-BE49-F238E27FC236}">
                <a16:creationId xmlns:a16="http://schemas.microsoft.com/office/drawing/2014/main" id="{304A00FC-F13A-AD7B-751E-619F4B48B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289" y="1301702"/>
            <a:ext cx="4692166" cy="3430831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C6E4D12-3FE0-3271-B533-1373EC1257B3}"/>
              </a:ext>
            </a:extLst>
          </p:cNvPr>
          <p:cNvSpPr/>
          <p:nvPr/>
        </p:nvSpPr>
        <p:spPr>
          <a:xfrm>
            <a:off x="9002324" y="3751664"/>
            <a:ext cx="2379944" cy="13832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27708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ysClr val="window" lastClr="FFFFFF"/>
      </a:lt1>
      <a:dk2>
        <a:srgbClr val="005C53"/>
      </a:dk2>
      <a:lt2>
        <a:srgbClr val="ECECEC"/>
      </a:lt2>
      <a:accent1>
        <a:srgbClr val="007C70"/>
      </a:accent1>
      <a:accent2>
        <a:srgbClr val="F6F656"/>
      </a:accent2>
      <a:accent3>
        <a:srgbClr val="32AD9E"/>
      </a:accent3>
      <a:accent4>
        <a:srgbClr val="FFC924"/>
      </a:accent4>
      <a:accent5>
        <a:srgbClr val="FF9E05"/>
      </a:accent5>
      <a:accent6>
        <a:srgbClr val="BBFF5F"/>
      </a:accent6>
      <a:hlink>
        <a:srgbClr val="00557A"/>
      </a:hlink>
      <a:folHlink>
        <a:srgbClr val="333333"/>
      </a:folHlink>
    </a:clrScheme>
    <a:fontScheme name="HERO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9610b0-6def-439a-8fae-fc424d1882b4">
      <Terms xmlns="http://schemas.microsoft.com/office/infopath/2007/PartnerControls"/>
    </lcf76f155ced4ddcb4097134ff3c332f>
    <TaxCatchAll xmlns="31c1ab7d-bea0-49f1-8978-0e97261593d7" xsi:nil="true"/>
    <Test xmlns="6b9610b0-6def-439a-8fae-fc424d1882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65D37483D234BBCB294F37306D77B" ma:contentTypeVersion="19" ma:contentTypeDescription="Een nieuw document maken." ma:contentTypeScope="" ma:versionID="0c7e7acf87c011c3e0e5044c7b3ed8c5">
  <xsd:schema xmlns:xsd="http://www.w3.org/2001/XMLSchema" xmlns:xs="http://www.w3.org/2001/XMLSchema" xmlns:p="http://schemas.microsoft.com/office/2006/metadata/properties" xmlns:ns2="6b9610b0-6def-439a-8fae-fc424d1882b4" xmlns:ns3="31c1ab7d-bea0-49f1-8978-0e97261593d7" targetNamespace="http://schemas.microsoft.com/office/2006/metadata/properties" ma:root="true" ma:fieldsID="f995696ec528faec454385f5d1e11b3d" ns2:_="" ns3:_="">
    <xsd:import namespace="6b9610b0-6def-439a-8fae-fc424d1882b4"/>
    <xsd:import namespace="31c1ab7d-bea0-49f1-8978-0e9726159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610b0-6def-439a-8fae-fc424d188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9b243c3-5758-488d-a165-3d321439e8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" ma:index="22" nillable="true" ma:displayName="Test" ma:format="Dropdown" ma:internalName="Test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1ab7d-bea0-49f1-8978-0e97261593d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222836f-4499-4611-ab2d-2ff2735b4b4e}" ma:internalName="TaxCatchAll" ma:showField="CatchAllData" ma:web="31c1ab7d-bea0-49f1-8978-0e9726159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C49E4-8EF5-4E7A-87DA-49CC1667F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9DFA4-2ACB-4689-A6CE-64CE8FEFEC3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b9610b0-6def-439a-8fae-fc424d1882b4"/>
    <ds:schemaRef ds:uri="http://purl.org/dc/terms/"/>
    <ds:schemaRef ds:uri="31c1ab7d-bea0-49f1-8978-0e97261593d7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5B5D25-4EF8-43AC-92DE-77CFD2FA1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610b0-6def-439a-8fae-fc424d1882b4"/>
    <ds:schemaRef ds:uri="31c1ab7d-bea0-49f1-8978-0e9726159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630</Words>
  <Application>Microsoft Office PowerPoint</Application>
  <PresentationFormat>Plačiaekranė</PresentationFormat>
  <Paragraphs>134</Paragraphs>
  <Slides>14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Calibri (MS) Bold</vt:lpstr>
      <vt:lpstr>Custom Design</vt:lpstr>
      <vt:lpstr>„PowerPoint“ pateiktis</vt:lpstr>
      <vt:lpstr>HEROES4REGIONS Joint Practice-Oriented Scientific Research Hub 1st Call for small-scale cooperation projects </vt:lpstr>
      <vt:lpstr>Objective</vt:lpstr>
      <vt:lpstr>Objective</vt:lpstr>
      <vt:lpstr>Funding framework </vt:lpstr>
      <vt:lpstr>Eligibility requirements</vt:lpstr>
      <vt:lpstr>Examples</vt:lpstr>
      <vt:lpstr>Timeline (2026)</vt:lpstr>
      <vt:lpstr>Submission procedure </vt:lpstr>
      <vt:lpstr>Evaluation &amp; selection</vt:lpstr>
      <vt:lpstr>Reporting</vt:lpstr>
      <vt:lpstr>References</vt:lpstr>
      <vt:lpstr>„PowerPoint“ pateiktis</vt:lpstr>
      <vt:lpstr>„PowerPoint“ pateiktis</vt:lpstr>
    </vt:vector>
  </TitlesOfParts>
  <Company>UCN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Jannie Virklund</dc:creator>
  <cp:lastModifiedBy>Viktorija Žuravliova</cp:lastModifiedBy>
  <cp:revision>22</cp:revision>
  <dcterms:created xsi:type="dcterms:W3CDTF">2025-11-19T08:06:58Z</dcterms:created>
  <dcterms:modified xsi:type="dcterms:W3CDTF">2026-04-08T10:28:23Z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0x01010030365D37483D234BBCB294F37306D77B</vt:lpwstr>
  </property>
  <property fmtid="{D5CDD505-2E9C-101B-9397-08002B2CF9AE}" pid="3" name="MediaServiceImageTags">
    <vt:lpwstr/>
  </property>
  <property fmtid="{D5CDD505-2E9C-101B-9397-08002B2CF9AE}" pid="4" name="MSIP_Label_c337be75-dfbb-4261-9834-ac247c7dde13_Enabled">
    <vt:lpwstr>true</vt:lpwstr>
  </property>
  <property fmtid="{D5CDD505-2E9C-101B-9397-08002B2CF9AE}" pid="5" name="MSIP_Label_c337be75-dfbb-4261-9834-ac247c7dde13_SetDate">
    <vt:lpwstr>2026-02-23T16:26:18Z</vt:lpwstr>
  </property>
  <property fmtid="{D5CDD505-2E9C-101B-9397-08002B2CF9AE}" pid="6" name="MSIP_Label_c337be75-dfbb-4261-9834-ac247c7dde13_Method">
    <vt:lpwstr>Standard</vt:lpwstr>
  </property>
  <property fmtid="{D5CDD505-2E9C-101B-9397-08002B2CF9AE}" pid="7" name="MSIP_Label_c337be75-dfbb-4261-9834-ac247c7dde13_Name">
    <vt:lpwstr>Algemeen</vt:lpwstr>
  </property>
  <property fmtid="{D5CDD505-2E9C-101B-9397-08002B2CF9AE}" pid="8" name="MSIP_Label_c337be75-dfbb-4261-9834-ac247c7dde13_SiteId">
    <vt:lpwstr>77d33cc5-c9b4-4766-95c7-ed5b515e1cce</vt:lpwstr>
  </property>
  <property fmtid="{D5CDD505-2E9C-101B-9397-08002B2CF9AE}" pid="9" name="MSIP_Label_c337be75-dfbb-4261-9834-ac247c7dde13_ActionId">
    <vt:lpwstr>d3f9f7bb-3ae6-43b5-a8db-a24ff52e6ded</vt:lpwstr>
  </property>
  <property fmtid="{D5CDD505-2E9C-101B-9397-08002B2CF9AE}" pid="10" name="MSIP_Label_c337be75-dfbb-4261-9834-ac247c7dde13_ContentBits">
    <vt:lpwstr>0</vt:lpwstr>
  </property>
  <property fmtid="{D5CDD505-2E9C-101B-9397-08002B2CF9AE}" pid="11" name="MSIP_Label_c337be75-dfbb-4261-9834-ac247c7dde13_Tag">
    <vt:lpwstr>10, 3, 0, 1</vt:lpwstr>
  </property>
</Properties>
</file>